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Proxima Nova" panose="020B0604020202020204" charset="0"/>
      <p:regular r:id="rId37"/>
      <p:bold r:id="rId38"/>
      <p:italic r:id="rId39"/>
      <p:boldItalic r:id="rId40"/>
    </p:embeddedFont>
    <p:embeddedFont>
      <p:font typeface="Proxima Nova Semibold" panose="020B0604020202020204" charset="0"/>
      <p:regular r:id="rId41"/>
      <p:bold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2281BF-9293-4792-AF35-1C32942857E8}">
  <a:tblStyle styleId="{892281BF-9293-4792-AF35-1C32942857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564" y="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be9572852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be9572852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e85f4b84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e85f4b84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Break-even probability = 51.5% valid, 48.5% invalid</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With current probability of 53.75% validity, it is unlikely to fall more than 2% points. </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Essentially, the odds need to be slightly better than chance to justify litigation, which our team believes we have.</a:t>
            </a:r>
            <a:endParaRPr>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e85f4b84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e85f4b84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Break-even probability = 47.8% infringement, 52.2% no infringement</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With current probability of 50.5% infringement, it is unlikely to fall about 2% points.</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Essentially, as long as our odds are about the same as the decision being up to chance, then it is worth it to pursue litigation. If we have a good case, which our legal team believes we do, our odds should be better than chance.</a:t>
            </a:r>
            <a:endParaRPr>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be85f4b84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be85f4b84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Break-even analysis: awards must be at a minimum of $82.4 million in order to justify litigation </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82.4 million is the amount of awards which would be essentially equal to the $4.5 million settlement after considering the costs and uncertainties associated with pursuing litigation.</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It doesn’t matter if the judge were to choose to award damages based on royalties or profits, either way it is best to pursue litigation over taking the settlement. Therefore, if Gillette wins the case, it is inconsequential how the judge awards damages to Gillette, because the payoff will be greater than the $4.5 million settlement regardless.</a:t>
            </a:r>
            <a:endParaRPr>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e95728521_2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be95728521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ec802c92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ec802c92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If any source can tell for sure that the patent is valid then Gillette should continue with lawsuit with an expected value of 33.8 million dollars. However, if credible sources tell that the jury will find the patent invalid, then Gillette should accept the settlement for 4.5 million dollar. If the information cost no more than 14.3 million dollars, it is economically reasonable to make the purchase.</a:t>
            </a:r>
            <a:endParaRPr>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bec802c92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bec802c92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If credible sources tell that there is certainly infringement (either literal infringement or doctrine of equivalents) if the patent is determined to be valid in the first place, then Gillette should continue with lawsuit with an expected value of 31.3 million dollars. However, if sources tell that the jury will determine there is no infringement, then Gillette should accept the settlement for 4.5 million dollar. This piece of information should cost no more than 12.15 million dollars.</a:t>
            </a:r>
            <a:endParaRPr>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ec802c92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ec802c92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If Energizer’s razor is found to have infringement on Gillette’s product, we will have damage awards been paid based on either profit or royalty. However, information telling which award will we get almost have no value and we should not buy this information because the expected value of profit and royalties are very close to each other giving nearly no value to the information.</a:t>
            </a:r>
            <a:endParaRPr>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bec802c92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bec802c92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In addition to the single piece of perfect information, we also examined the condition of two pieces of perfect information telling us the result for both patent validity and infringement. If credible sources tell that patent is valid and there is infringement, then Gillette should continue with lawsuit with an expected value of 81 million dollars. Otherwise, Gillette should just accept the settlement. These two pieces of information combined will worth 19.4 million dollars.</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ec802c92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ec802c92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However, it is very hard to get perfect information in real life, most likely we can just do research on past cases of similar intellectual property lawsuits, or do some study to increase our probability of winning. Maybe we can bribe the judge to get certain results, but the money we spent should be less than the expected value of information we discussed just now. And  doing that maybe lead to some more legal issues. With that in mind, my teammate Karry will continue to explain what are some values of imperfect information.</a:t>
            </a:r>
            <a:endParaRPr>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e95728521_2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be95728521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be9572852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be9572852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be85f4b84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be85f4b84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Element b from Doctrine of Equivalent requires functional similarity between our product and Energizer’s razor, so that we can proceed to conclude that Energizer is violating the patent law. The lawyers were concerning about establishment of element b given Energizer’s razor has one more blade than our product. And they assigned 50-50 probability of element b being established.</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With VOI, we can increase the expected value of proceeding with lawsuit.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Suppose Gillette were to conduct product research/survey on the four-blade design and its functionality. The study consists of anonymously and randomly surveying Energizer’s user, and testing and examining from the perspectives of industrial design and ergonomic. The aim is to find similarity in functionality and question whether the same heights between second and third blades actually makes difference in functionality.</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For example:</a:t>
            </a:r>
            <a:endParaRPr sz="1200">
              <a:solidFill>
                <a:schemeClr val="dk1"/>
              </a:solidFill>
              <a:latin typeface="Calibri"/>
              <a:ea typeface="Calibri"/>
              <a:cs typeface="Calibri"/>
              <a:sym typeface="Calibri"/>
            </a:endParaRPr>
          </a:p>
          <a:p>
            <a:pPr marL="457200" lvl="0" indent="457200" algn="l" rtl="0">
              <a:lnSpc>
                <a:spcPct val="115000"/>
              </a:lnSpc>
              <a:spcBef>
                <a:spcPts val="0"/>
              </a:spcBef>
              <a:spcAft>
                <a:spcPts val="0"/>
              </a:spcAft>
              <a:buNone/>
            </a:pPr>
            <a:r>
              <a:rPr lang="en" sz="1200">
                <a:solidFill>
                  <a:schemeClr val="dk1"/>
                </a:solidFill>
                <a:latin typeface="Calibri"/>
                <a:ea typeface="Calibri"/>
                <a:cs typeface="Calibri"/>
                <a:sym typeface="Calibri"/>
              </a:rPr>
              <a:t>The study result may suggest that Energizer’s third blade, which is at the same configuration (height, angle, material) as the second blade, does not actually increase the performance razor. Putting it another way, the third blade does not catch any hair when shaving because it was hidden behind the second blade and lower than the fourth blade.</a:t>
            </a:r>
            <a:endParaRPr sz="1200">
              <a:solidFill>
                <a:schemeClr val="dk1"/>
              </a:solidFill>
              <a:latin typeface="Calibri"/>
              <a:ea typeface="Calibri"/>
              <a:cs typeface="Calibri"/>
              <a:sym typeface="Calibri"/>
            </a:endParaRPr>
          </a:p>
          <a:p>
            <a:pPr marL="457200" lvl="0" indent="457200" algn="l" rtl="0">
              <a:lnSpc>
                <a:spcPct val="115000"/>
              </a:lnSpc>
              <a:spcBef>
                <a:spcPts val="0"/>
              </a:spcBef>
              <a:spcAft>
                <a:spcPts val="0"/>
              </a:spcAft>
              <a:buNone/>
            </a:pPr>
            <a:r>
              <a:rPr lang="en" sz="1200">
                <a:solidFill>
                  <a:schemeClr val="dk1"/>
                </a:solidFill>
                <a:latin typeface="Calibri"/>
                <a:ea typeface="Calibri"/>
                <a:cs typeface="Calibri"/>
                <a:sym typeface="Calibri"/>
              </a:rPr>
              <a:t>Therefore, though there is one more blade than Gillette’s patented design, the functionality is fairly the same, which both utilize 3 blades to shave. The conclusion would indicate that Energizer did not make any advancement in the blade design but keeping the same functionality of Gillette’s design.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be85f4b84c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be85f4b84c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Assume the probability of element b being established given the product research shows functional similarity is 0.7, and the probability of element b not being established given functional similarity is 0.1. The posterior probabilities of element b being established are then 0.88 and 0.25. Given probability of element a being established is 1 and element c being established is 0.9, the probabilities of Doctrine of Equivalents being established are then 0.79 and 0.23 depending on the product research result.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The use of product research significantly increases the probability of Doctrine of Equivalents being established. Meanwhile, if the research shows functional similarity between Gillette and Energizer’s razors, the expected value is significantly larger than not having the product research.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Gillette also needs to consider the cost of conducting such research study. Given the expected value of research showing ‘differ’ (non functional similarity) is already below 5.88, therefore the budget of such research need to be carefully contained. Also, the total expected value (with sample information) has to be larger than 5.88, otherwise there is no point to conduct such research. Therefore, the maximum budget we can assign to the research is 19 million. However, the higher the cost, the more accurate the research may be, so ideally we also need a sensitivity analysis on the balance between budget and accuracy. For example, a 10 million research may yield prob(Similar|Established) for 0.9 and prob(Similar|Not Established) for 0.05. Yet, a 1 million research would only yield prob(Similar|Established) for 0.6 and prob(Similar|Not Established) for 0.3. Given the hypothetical-ness/lack of information of this consideration, we are not including it here. But it should be something to consider under realistic scenario. </a:t>
            </a:r>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e95728521_2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be95728521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be8d1cbed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be8d1cbed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With the current value projections for the lawsuit, Energizer’s settlement offer of $4.5 million gives Gillette a breakeven risk tolerance of around $756 million.</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If a corporation’s risk tolerance is 1/6th of their market value, then Energizer’s settlement offer gives Gillette an evaluation of $4.536 billion.</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That number is far less than the risk tolerance calculated from the market value of Proctor and Gamble’s acquisition of Gillette ($57 billion), which would give Gillette a risk tolerance of $9.5 billion.</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For this reason, we believe that the settlement offer is too low for us to consider not continuing with the lawsuit.</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At a market value of $57 billion, the settlement offer would need to be around $5.77 million (the certainty equivalent) for us to be indifferent between the two options.</a:t>
            </a:r>
            <a:endParaRPr>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be8d1cbed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be8d1cbed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As we can see from the graph, the less risk tolerant (or the more risk averse) we are, the higher the utility we gain from taking the settlement offer.</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At a risk tolerance of $1 million, we would be almost maxing out our utility.</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However, as we become more risk tolerant we become, the utility that we gain plummets, and almost reaches 0 when our risk tolerance is $756 million.</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Additionally, we the risk tolerance is $9.5 billion (which was determined by Gillette’s market value), the utility for settling for the $4.5 million offer is essentially 0.</a:t>
            </a:r>
            <a:endParaRPr>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e8d1cbe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e8d1cbe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A couple examples of situations where Gillette would consider switching from the lawsuit to settlement:</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The settlement offer is more than $5.766 million (the certainty equivalent for a risk tolerance of $9.5 billion) instead of the $4.5 million offered.</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The cost of the lawsuit is more than -$7.766 million instead of the current -$6.5 million projection.</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The largest loss despite winning the lawsuit (the patent is found valid, but no infringement found) is more than -$27.824 million instead of the -$12 million projection.</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bec802cb09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bec802cb0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be85f4b84c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be85f4b84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e8d1cbed2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e8d1cbed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be8d1cbed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be8d1cbed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be95728521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be95728521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be8d1cbed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e8d1cbed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e95728521_2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e95728521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be95728521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be9572852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With the information our team here at Gillette has gathered thus far, our decision tree shows the expected value of pursuing the lawsuit is $5.9 million, which is greater than the settlement we’ve  been offered from Energizer. From this tree alone, we believe moving forward with litigation is the correct decision, but we have done further analysis to take into account if profits and probabilities change, more perfect or imperfect information can be found, and when our company's risk tolerance is factored in.  </a:t>
            </a:r>
            <a:endParaRPr>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e95728521_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e95728521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be95728521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be95728521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We have estimated the potential profit we can gain with a hiatus from our competitors if we win the lawsuit. Depending on if Energizer has another razor that doesn’t violate Gillette's patent, or if they need to start from scratch in R&amp;D, the current estimation of profit from a 2 year hiatus is $90 Million. Because we  can’t be certain when Energizer would release a new razor, this amount is easily debatable. The sensitivity analysis shown on this graph, demonstrates that the expected value of continuing with the lawsuit equals the $4.5 million offered in the settlement when the 2 year hiatus profits decreases to $73 million.</a:t>
            </a:r>
            <a:endParaRPr>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be95728521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be95728521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When looking at the 1 year hiatus option, which is estimated to be $50 million in profits, a decrease to $42.8 million would change the expected value of continuing with the lawsuit equal to taking the settlement.  With an over 18% decrease of the 2 year hiatus or over 14% decrease from the 1 year hiatus estimates needed to make taking the settlement the better decision, we conclude that although possible, we believe our team’s current estimations are not off by those amounts, which supports continuing with  litigation. </a:t>
            </a:r>
            <a:endParaRPr>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e95728521_2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e95728521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488525"/>
            <a:ext cx="8520600" cy="1426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800">
                <a:solidFill>
                  <a:srgbClr val="434343"/>
                </a:solidFill>
                <a:latin typeface="Proxima Nova"/>
                <a:ea typeface="Proxima Nova"/>
                <a:cs typeface="Proxima Nova"/>
                <a:sym typeface="Proxima Nova"/>
              </a:rPr>
              <a:t>Gillette Litigation Case</a:t>
            </a:r>
            <a:endParaRPr sz="1800">
              <a:solidFill>
                <a:srgbClr val="434343"/>
              </a:solidFill>
              <a:latin typeface="Proxima Nova Semibold"/>
              <a:ea typeface="Proxima Nova Semibold"/>
              <a:cs typeface="Proxima Nova Semibold"/>
              <a:sym typeface="Proxima Nova Semibold"/>
            </a:endParaRPr>
          </a:p>
          <a:p>
            <a:pPr marL="0" lvl="0" indent="0" algn="ctr" rtl="0">
              <a:spcBef>
                <a:spcPts val="0"/>
              </a:spcBef>
              <a:spcAft>
                <a:spcPts val="0"/>
              </a:spcAft>
              <a:buNone/>
            </a:pPr>
            <a:endParaRPr sz="3800">
              <a:solidFill>
                <a:srgbClr val="434343"/>
              </a:solidFill>
              <a:latin typeface="Proxima Nova"/>
              <a:ea typeface="Proxima Nova"/>
              <a:cs typeface="Proxima Nova"/>
              <a:sym typeface="Proxima Nova"/>
            </a:endParaRPr>
          </a:p>
        </p:txBody>
      </p:sp>
      <p:cxnSp>
        <p:nvCxnSpPr>
          <p:cNvPr id="55" name="Google Shape;55;p13"/>
          <p:cNvCxnSpPr/>
          <p:nvPr/>
        </p:nvCxnSpPr>
        <p:spPr>
          <a:xfrm>
            <a:off x="191295" y="2787616"/>
            <a:ext cx="8676900" cy="0"/>
          </a:xfrm>
          <a:prstGeom prst="straightConnector1">
            <a:avLst/>
          </a:prstGeom>
          <a:noFill/>
          <a:ln w="28575" cap="flat" cmpd="sng">
            <a:solidFill>
              <a:srgbClr val="1365C4"/>
            </a:solidFill>
            <a:prstDash val="solid"/>
            <a:miter lim="800000"/>
            <a:headEnd type="none" w="sm" len="sm"/>
            <a:tailEnd type="none" w="sm" len="sm"/>
          </a:ln>
        </p:spPr>
      </p:cxnSp>
      <p:sp>
        <p:nvSpPr>
          <p:cNvPr id="56" name="Google Shape;56;p13"/>
          <p:cNvSpPr txBox="1"/>
          <p:nvPr/>
        </p:nvSpPr>
        <p:spPr>
          <a:xfrm>
            <a:off x="0" y="3012066"/>
            <a:ext cx="91440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44546A"/>
              </a:solidFill>
              <a:latin typeface="Proxima Nova Semibold"/>
              <a:ea typeface="Proxima Nova Semibold"/>
              <a:cs typeface="Proxima Nova Semibold"/>
              <a:sym typeface="Proxima Nova Semibold"/>
            </a:endParaRPr>
          </a:p>
          <a:p>
            <a:pPr marL="0" lvl="0" indent="0" algn="ctr" rtl="0">
              <a:spcBef>
                <a:spcPts val="0"/>
              </a:spcBef>
              <a:spcAft>
                <a:spcPts val="0"/>
              </a:spcAft>
              <a:buNone/>
            </a:pPr>
            <a:endParaRPr sz="400">
              <a:solidFill>
                <a:srgbClr val="44546A"/>
              </a:solidFill>
              <a:latin typeface="Proxima Nova Semibold"/>
              <a:ea typeface="Proxima Nova Semibold"/>
              <a:cs typeface="Proxima Nova Semibold"/>
              <a:sym typeface="Proxima Nova Semibold"/>
            </a:endParaRPr>
          </a:p>
          <a:p>
            <a:pPr marL="0" lvl="0" indent="0" algn="ctr" rtl="0">
              <a:spcBef>
                <a:spcPts val="0"/>
              </a:spcBef>
              <a:spcAft>
                <a:spcPts val="0"/>
              </a:spcAft>
              <a:buNone/>
            </a:pPr>
            <a:r>
              <a:rPr lang="en" sz="1800">
                <a:solidFill>
                  <a:srgbClr val="44546A"/>
                </a:solidFill>
                <a:latin typeface="Proxima Nova Semibold"/>
                <a:ea typeface="Proxima Nova Semibold"/>
                <a:cs typeface="Proxima Nova Semibold"/>
                <a:sym typeface="Proxima Nova Semibold"/>
              </a:rPr>
              <a:t>Anika Abrahamson  |  Chelsea Alford |   Lisiman Hua  |  Karry Lu  |  Joe Werthan</a:t>
            </a:r>
            <a:endParaRPr sz="1800">
              <a:solidFill>
                <a:srgbClr val="44546A"/>
              </a:solidFill>
              <a:latin typeface="Proxima Nova Semibold"/>
              <a:ea typeface="Proxima Nova Semibold"/>
              <a:cs typeface="Proxima Nova Semibold"/>
              <a:sym typeface="Proxima Nova Semibold"/>
            </a:endParaRPr>
          </a:p>
        </p:txBody>
      </p:sp>
      <p:pic>
        <p:nvPicPr>
          <p:cNvPr id="57" name="Google Shape;57;p13"/>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58" name="Google Shape;58;p13"/>
          <p:cNvPicPr preferRelativeResize="0"/>
          <p:nvPr/>
        </p:nvPicPr>
        <p:blipFill>
          <a:blip r:embed="rId4">
            <a:alphaModFix/>
          </a:blip>
          <a:stretch>
            <a:fillRect/>
          </a:stretch>
        </p:blipFill>
        <p:spPr>
          <a:xfrm>
            <a:off x="7254779" y="247025"/>
            <a:ext cx="1042739" cy="31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2"/>
          <p:cNvPicPr preferRelativeResize="0"/>
          <p:nvPr/>
        </p:nvPicPr>
        <p:blipFill>
          <a:blip r:embed="rId3">
            <a:alphaModFix/>
          </a:blip>
          <a:stretch>
            <a:fillRect/>
          </a:stretch>
        </p:blipFill>
        <p:spPr>
          <a:xfrm>
            <a:off x="1135782" y="1245982"/>
            <a:ext cx="6872425" cy="3683954"/>
          </a:xfrm>
          <a:prstGeom prst="rect">
            <a:avLst/>
          </a:prstGeom>
          <a:noFill/>
          <a:ln>
            <a:noFill/>
          </a:ln>
        </p:spPr>
      </p:pic>
      <p:sp>
        <p:nvSpPr>
          <p:cNvPr id="151" name="Google Shape;151;p22"/>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Sensitivity Analysis </a:t>
            </a:r>
            <a:endParaRPr sz="2500">
              <a:solidFill>
                <a:srgbClr val="000000"/>
              </a:solidFill>
              <a:latin typeface="Proxima Nova"/>
              <a:ea typeface="Proxima Nova"/>
              <a:cs typeface="Proxima Nova"/>
              <a:sym typeface="Proxima Nova"/>
            </a:endParaRPr>
          </a:p>
        </p:txBody>
      </p:sp>
      <p:cxnSp>
        <p:nvCxnSpPr>
          <p:cNvPr id="152" name="Google Shape;152;p22"/>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153" name="Google Shape;153;p22"/>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pic>
        <p:nvPicPr>
          <p:cNvPr id="154" name="Google Shape;154;p22"/>
          <p:cNvPicPr preferRelativeResize="0"/>
          <p:nvPr/>
        </p:nvPicPr>
        <p:blipFill>
          <a:blip r:embed="rId4">
            <a:alphaModFix/>
          </a:blip>
          <a:stretch>
            <a:fillRect/>
          </a:stretch>
        </p:blipFill>
        <p:spPr>
          <a:xfrm>
            <a:off x="8417950" y="140475"/>
            <a:ext cx="522949" cy="524700"/>
          </a:xfrm>
          <a:prstGeom prst="rect">
            <a:avLst/>
          </a:prstGeom>
          <a:noFill/>
          <a:ln>
            <a:noFill/>
          </a:ln>
        </p:spPr>
      </p:pic>
      <p:pic>
        <p:nvPicPr>
          <p:cNvPr id="155" name="Google Shape;155;p22"/>
          <p:cNvPicPr preferRelativeResize="0"/>
          <p:nvPr/>
        </p:nvPicPr>
        <p:blipFill>
          <a:blip r:embed="rId5">
            <a:alphaModFix/>
          </a:blip>
          <a:stretch>
            <a:fillRect/>
          </a:stretch>
        </p:blipFill>
        <p:spPr>
          <a:xfrm>
            <a:off x="7254779" y="247025"/>
            <a:ext cx="1042739" cy="311600"/>
          </a:xfrm>
          <a:prstGeom prst="rect">
            <a:avLst/>
          </a:prstGeom>
          <a:noFill/>
          <a:ln>
            <a:noFill/>
          </a:ln>
        </p:spPr>
      </p:pic>
      <p:sp>
        <p:nvSpPr>
          <p:cNvPr id="156" name="Google Shape;156;p22"/>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Probability the jury finds Gillette’s case valid</a:t>
            </a:r>
            <a:endParaRPr sz="1700">
              <a:solidFill>
                <a:srgbClr val="1155CC"/>
              </a:solidFill>
              <a:latin typeface="Proxima Nova"/>
              <a:ea typeface="Proxima Nova"/>
              <a:cs typeface="Proxima Nova"/>
              <a:sym typeface="Proxima Nova"/>
            </a:endParaRPr>
          </a:p>
        </p:txBody>
      </p:sp>
      <p:sp>
        <p:nvSpPr>
          <p:cNvPr id="157" name="Google Shape;157;p22"/>
          <p:cNvSpPr/>
          <p:nvPr/>
        </p:nvSpPr>
        <p:spPr>
          <a:xfrm>
            <a:off x="4197285" y="3025926"/>
            <a:ext cx="165000" cy="3465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2"/>
          <p:cNvCxnSpPr/>
          <p:nvPr/>
        </p:nvCxnSpPr>
        <p:spPr>
          <a:xfrm>
            <a:off x="4279785" y="2095801"/>
            <a:ext cx="0" cy="951900"/>
          </a:xfrm>
          <a:prstGeom prst="straightConnector1">
            <a:avLst/>
          </a:prstGeom>
          <a:noFill/>
          <a:ln w="38100" cap="flat" cmpd="sng">
            <a:solidFill>
              <a:srgbClr val="FF0000"/>
            </a:solidFill>
            <a:prstDash val="solid"/>
            <a:round/>
            <a:headEnd type="none" w="med" len="med"/>
            <a:tailEnd type="none" w="med" len="med"/>
          </a:ln>
        </p:spPr>
      </p:cxnSp>
      <p:sp>
        <p:nvSpPr>
          <p:cNvPr id="159" name="Google Shape;159;p22"/>
          <p:cNvSpPr txBox="1"/>
          <p:nvPr/>
        </p:nvSpPr>
        <p:spPr>
          <a:xfrm>
            <a:off x="3761970" y="1641063"/>
            <a:ext cx="1178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000"/>
                </a:solidFill>
              </a:rPr>
              <a:t>51.5%</a:t>
            </a:r>
            <a:endParaRPr sz="2000" b="1">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3"/>
          <p:cNvPicPr preferRelativeResize="0"/>
          <p:nvPr/>
        </p:nvPicPr>
        <p:blipFill>
          <a:blip r:embed="rId3">
            <a:alphaModFix/>
          </a:blip>
          <a:stretch>
            <a:fillRect/>
          </a:stretch>
        </p:blipFill>
        <p:spPr>
          <a:xfrm>
            <a:off x="1211997" y="1135817"/>
            <a:ext cx="6872425" cy="3705508"/>
          </a:xfrm>
          <a:prstGeom prst="rect">
            <a:avLst/>
          </a:prstGeom>
          <a:noFill/>
          <a:ln>
            <a:noFill/>
          </a:ln>
        </p:spPr>
      </p:pic>
      <p:sp>
        <p:nvSpPr>
          <p:cNvPr id="165" name="Google Shape;165;p23"/>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Sensitivity Analysis </a:t>
            </a:r>
            <a:endParaRPr sz="2500">
              <a:solidFill>
                <a:srgbClr val="000000"/>
              </a:solidFill>
              <a:latin typeface="Proxima Nova"/>
              <a:ea typeface="Proxima Nova"/>
              <a:cs typeface="Proxima Nova"/>
              <a:sym typeface="Proxima Nova"/>
            </a:endParaRPr>
          </a:p>
        </p:txBody>
      </p:sp>
      <p:cxnSp>
        <p:nvCxnSpPr>
          <p:cNvPr id="166" name="Google Shape;166;p23"/>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167" name="Google Shape;167;p23"/>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pic>
        <p:nvPicPr>
          <p:cNvPr id="168" name="Google Shape;168;p23"/>
          <p:cNvPicPr preferRelativeResize="0"/>
          <p:nvPr/>
        </p:nvPicPr>
        <p:blipFill>
          <a:blip r:embed="rId4">
            <a:alphaModFix/>
          </a:blip>
          <a:stretch>
            <a:fillRect/>
          </a:stretch>
        </p:blipFill>
        <p:spPr>
          <a:xfrm>
            <a:off x="8417950" y="140475"/>
            <a:ext cx="522949" cy="524700"/>
          </a:xfrm>
          <a:prstGeom prst="rect">
            <a:avLst/>
          </a:prstGeom>
          <a:noFill/>
          <a:ln>
            <a:noFill/>
          </a:ln>
        </p:spPr>
      </p:pic>
      <p:pic>
        <p:nvPicPr>
          <p:cNvPr id="169" name="Google Shape;169;p23"/>
          <p:cNvPicPr preferRelativeResize="0"/>
          <p:nvPr/>
        </p:nvPicPr>
        <p:blipFill>
          <a:blip r:embed="rId5">
            <a:alphaModFix/>
          </a:blip>
          <a:stretch>
            <a:fillRect/>
          </a:stretch>
        </p:blipFill>
        <p:spPr>
          <a:xfrm>
            <a:off x="7254779" y="247025"/>
            <a:ext cx="1042739" cy="311600"/>
          </a:xfrm>
          <a:prstGeom prst="rect">
            <a:avLst/>
          </a:prstGeom>
          <a:noFill/>
          <a:ln>
            <a:noFill/>
          </a:ln>
        </p:spPr>
      </p:pic>
      <p:sp>
        <p:nvSpPr>
          <p:cNvPr id="170" name="Google Shape;170;p23"/>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Probability the jury finds infringement</a:t>
            </a:r>
            <a:endParaRPr sz="1700">
              <a:solidFill>
                <a:srgbClr val="1155CC"/>
              </a:solidFill>
              <a:latin typeface="Proxima Nova"/>
              <a:ea typeface="Proxima Nova"/>
              <a:cs typeface="Proxima Nova"/>
              <a:sym typeface="Proxima Nova"/>
            </a:endParaRPr>
          </a:p>
        </p:txBody>
      </p:sp>
      <p:sp>
        <p:nvSpPr>
          <p:cNvPr id="171" name="Google Shape;171;p23"/>
          <p:cNvSpPr/>
          <p:nvPr/>
        </p:nvSpPr>
        <p:spPr>
          <a:xfrm>
            <a:off x="4269725" y="2815325"/>
            <a:ext cx="162600" cy="3465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 name="Google Shape;172;p23"/>
          <p:cNvCxnSpPr/>
          <p:nvPr/>
        </p:nvCxnSpPr>
        <p:spPr>
          <a:xfrm>
            <a:off x="4351035" y="1863426"/>
            <a:ext cx="0" cy="951900"/>
          </a:xfrm>
          <a:prstGeom prst="straightConnector1">
            <a:avLst/>
          </a:prstGeom>
          <a:noFill/>
          <a:ln w="38100" cap="flat" cmpd="sng">
            <a:solidFill>
              <a:srgbClr val="FF0000"/>
            </a:solidFill>
            <a:prstDash val="solid"/>
            <a:round/>
            <a:headEnd type="none" w="med" len="med"/>
            <a:tailEnd type="none" w="med" len="med"/>
          </a:ln>
        </p:spPr>
      </p:cxnSp>
      <p:sp>
        <p:nvSpPr>
          <p:cNvPr id="173" name="Google Shape;173;p23"/>
          <p:cNvSpPr txBox="1"/>
          <p:nvPr/>
        </p:nvSpPr>
        <p:spPr>
          <a:xfrm>
            <a:off x="3847470" y="1456300"/>
            <a:ext cx="1178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000"/>
                </a:solidFill>
              </a:rPr>
              <a:t>47.8%</a:t>
            </a:r>
            <a:endParaRPr sz="2000" b="1">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Sensitivity Analysis </a:t>
            </a:r>
            <a:endParaRPr sz="2500">
              <a:solidFill>
                <a:srgbClr val="000000"/>
              </a:solidFill>
              <a:latin typeface="Proxima Nova"/>
              <a:ea typeface="Proxima Nova"/>
              <a:cs typeface="Proxima Nova"/>
              <a:sym typeface="Proxima Nova"/>
            </a:endParaRPr>
          </a:p>
        </p:txBody>
      </p:sp>
      <p:cxnSp>
        <p:nvCxnSpPr>
          <p:cNvPr id="179" name="Google Shape;179;p24"/>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180" name="Google Shape;180;p24"/>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pic>
        <p:nvPicPr>
          <p:cNvPr id="181" name="Google Shape;181;p24"/>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182" name="Google Shape;182;p24"/>
          <p:cNvPicPr preferRelativeResize="0"/>
          <p:nvPr/>
        </p:nvPicPr>
        <p:blipFill>
          <a:blip r:embed="rId4">
            <a:alphaModFix/>
          </a:blip>
          <a:stretch>
            <a:fillRect/>
          </a:stretch>
        </p:blipFill>
        <p:spPr>
          <a:xfrm>
            <a:off x="7254779" y="247025"/>
            <a:ext cx="1042739" cy="311600"/>
          </a:xfrm>
          <a:prstGeom prst="rect">
            <a:avLst/>
          </a:prstGeom>
          <a:noFill/>
          <a:ln>
            <a:noFill/>
          </a:ln>
        </p:spPr>
      </p:pic>
      <p:sp>
        <p:nvSpPr>
          <p:cNvPr id="183" name="Google Shape;183;p24"/>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Probability the judge chooses to award damages based on profits or royalties</a:t>
            </a:r>
            <a:endParaRPr sz="1700">
              <a:solidFill>
                <a:srgbClr val="1155CC"/>
              </a:solidFill>
              <a:latin typeface="Proxima Nova"/>
              <a:ea typeface="Proxima Nova"/>
              <a:cs typeface="Proxima Nova"/>
              <a:sym typeface="Proxima Nova"/>
            </a:endParaRPr>
          </a:p>
        </p:txBody>
      </p:sp>
      <p:pic>
        <p:nvPicPr>
          <p:cNvPr id="184" name="Google Shape;184;p24"/>
          <p:cNvPicPr preferRelativeResize="0"/>
          <p:nvPr/>
        </p:nvPicPr>
        <p:blipFill>
          <a:blip r:embed="rId5">
            <a:alphaModFix/>
          </a:blip>
          <a:stretch>
            <a:fillRect/>
          </a:stretch>
        </p:blipFill>
        <p:spPr>
          <a:xfrm>
            <a:off x="387888" y="1189067"/>
            <a:ext cx="7626172" cy="3802034"/>
          </a:xfrm>
          <a:prstGeom prst="rect">
            <a:avLst/>
          </a:prstGeom>
          <a:noFill/>
          <a:ln>
            <a:noFill/>
          </a:ln>
        </p:spPr>
      </p:pic>
      <p:sp>
        <p:nvSpPr>
          <p:cNvPr id="185" name="Google Shape;185;p24"/>
          <p:cNvSpPr txBox="1"/>
          <p:nvPr/>
        </p:nvSpPr>
        <p:spPr>
          <a:xfrm>
            <a:off x="7640545" y="3522250"/>
            <a:ext cx="1178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FF0000"/>
                </a:solidFill>
              </a:rPr>
              <a:t>$82.4 M</a:t>
            </a:r>
            <a:endParaRPr sz="2000" b="1">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p:nvPr/>
        </p:nvSpPr>
        <p:spPr>
          <a:xfrm>
            <a:off x="1967850" y="1798175"/>
            <a:ext cx="52083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Proxima Nova"/>
                <a:ea typeface="Proxima Nova"/>
                <a:cs typeface="Proxima Nova"/>
                <a:sym typeface="Proxima Nova"/>
              </a:rPr>
              <a:t>Value of Information </a:t>
            </a:r>
            <a:endParaRPr sz="3400">
              <a:solidFill>
                <a:srgbClr val="000000"/>
              </a:solidFill>
              <a:latin typeface="Proxima Nova"/>
              <a:ea typeface="Proxima Nova"/>
              <a:cs typeface="Proxima Nova"/>
              <a:sym typeface="Proxima Nova"/>
            </a:endParaRPr>
          </a:p>
        </p:txBody>
      </p:sp>
      <p:cxnSp>
        <p:nvCxnSpPr>
          <p:cNvPr id="191" name="Google Shape;191;p25"/>
          <p:cNvCxnSpPr/>
          <p:nvPr/>
        </p:nvCxnSpPr>
        <p:spPr>
          <a:xfrm rot="10800000" flipH="1">
            <a:off x="453000" y="2410817"/>
            <a:ext cx="8379300" cy="12000"/>
          </a:xfrm>
          <a:prstGeom prst="straightConnector1">
            <a:avLst/>
          </a:prstGeom>
          <a:noFill/>
          <a:ln w="28575" cap="flat" cmpd="sng">
            <a:solidFill>
              <a:srgbClr val="1155CC"/>
            </a:solidFill>
            <a:prstDash val="solid"/>
            <a:miter lim="800000"/>
            <a:headEnd type="none" w="sm" len="sm"/>
            <a:tailEnd type="none" w="sm" len="sm"/>
          </a:ln>
        </p:spPr>
      </p:cxnSp>
      <p:pic>
        <p:nvPicPr>
          <p:cNvPr id="192" name="Google Shape;192;p25"/>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193" name="Google Shape;193;p25"/>
          <p:cNvPicPr preferRelativeResize="0"/>
          <p:nvPr/>
        </p:nvPicPr>
        <p:blipFill>
          <a:blip r:embed="rId4">
            <a:alphaModFix/>
          </a:blip>
          <a:stretch>
            <a:fillRect/>
          </a:stretch>
        </p:blipFill>
        <p:spPr>
          <a:xfrm>
            <a:off x="7254779" y="247025"/>
            <a:ext cx="1042739" cy="311600"/>
          </a:xfrm>
          <a:prstGeom prst="rect">
            <a:avLst/>
          </a:prstGeom>
          <a:noFill/>
          <a:ln>
            <a:noFill/>
          </a:ln>
        </p:spPr>
      </p:pic>
      <p:sp>
        <p:nvSpPr>
          <p:cNvPr id="194" name="Google Shape;194;p25"/>
          <p:cNvSpPr txBox="1"/>
          <p:nvPr/>
        </p:nvSpPr>
        <p:spPr>
          <a:xfrm>
            <a:off x="2038500" y="2571750"/>
            <a:ext cx="52083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Perfect Information</a:t>
            </a:r>
            <a:endParaRPr sz="2300">
              <a:solidFill>
                <a:srgbClr val="000000"/>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EVPI</a:t>
            </a:r>
            <a:endParaRPr sz="2500">
              <a:solidFill>
                <a:srgbClr val="000000"/>
              </a:solidFill>
              <a:latin typeface="Proxima Nova"/>
              <a:ea typeface="Proxima Nova"/>
              <a:cs typeface="Proxima Nova"/>
              <a:sym typeface="Proxima Nova"/>
            </a:endParaRPr>
          </a:p>
        </p:txBody>
      </p:sp>
      <p:cxnSp>
        <p:nvCxnSpPr>
          <p:cNvPr id="200" name="Google Shape;200;p26"/>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201" name="Google Shape;201;p26"/>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202" name="Google Shape;202;p26"/>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Patent validity: $14.3M</a:t>
            </a:r>
            <a:endParaRPr sz="1700">
              <a:solidFill>
                <a:srgbClr val="1155CC"/>
              </a:solidFill>
              <a:latin typeface="Proxima Nova"/>
              <a:ea typeface="Proxima Nova"/>
              <a:cs typeface="Proxima Nova"/>
              <a:sym typeface="Proxima Nova"/>
            </a:endParaRPr>
          </a:p>
        </p:txBody>
      </p:sp>
      <p:pic>
        <p:nvPicPr>
          <p:cNvPr id="203" name="Google Shape;203;p26"/>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204" name="Google Shape;204;p26"/>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205" name="Google Shape;205;p26"/>
          <p:cNvPicPr preferRelativeResize="0"/>
          <p:nvPr/>
        </p:nvPicPr>
        <p:blipFill>
          <a:blip r:embed="rId5">
            <a:alphaModFix/>
          </a:blip>
          <a:stretch>
            <a:fillRect/>
          </a:stretch>
        </p:blipFill>
        <p:spPr>
          <a:xfrm>
            <a:off x="785725" y="1167367"/>
            <a:ext cx="7572558" cy="38020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EVPI</a:t>
            </a:r>
            <a:endParaRPr sz="2500">
              <a:solidFill>
                <a:srgbClr val="000000"/>
              </a:solidFill>
              <a:latin typeface="Proxima Nova"/>
              <a:ea typeface="Proxima Nova"/>
              <a:cs typeface="Proxima Nova"/>
              <a:sym typeface="Proxima Nova"/>
            </a:endParaRPr>
          </a:p>
        </p:txBody>
      </p:sp>
      <p:cxnSp>
        <p:nvCxnSpPr>
          <p:cNvPr id="211" name="Google Shape;211;p27"/>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212" name="Google Shape;212;p27"/>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213" name="Google Shape;213;p27"/>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Infringement: $12.15M</a:t>
            </a:r>
            <a:endParaRPr sz="1700">
              <a:solidFill>
                <a:srgbClr val="1155CC"/>
              </a:solidFill>
              <a:latin typeface="Proxima Nova"/>
              <a:ea typeface="Proxima Nova"/>
              <a:cs typeface="Proxima Nova"/>
              <a:sym typeface="Proxima Nova"/>
            </a:endParaRPr>
          </a:p>
        </p:txBody>
      </p:sp>
      <p:pic>
        <p:nvPicPr>
          <p:cNvPr id="214" name="Google Shape;214;p27"/>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215" name="Google Shape;215;p27"/>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216" name="Google Shape;216;p27"/>
          <p:cNvPicPr preferRelativeResize="0"/>
          <p:nvPr/>
        </p:nvPicPr>
        <p:blipFill>
          <a:blip r:embed="rId5">
            <a:alphaModFix/>
          </a:blip>
          <a:stretch>
            <a:fillRect/>
          </a:stretch>
        </p:blipFill>
        <p:spPr>
          <a:xfrm>
            <a:off x="1481375" y="1145200"/>
            <a:ext cx="6322550" cy="3809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EVPI</a:t>
            </a:r>
            <a:endParaRPr sz="2500">
              <a:solidFill>
                <a:srgbClr val="000000"/>
              </a:solidFill>
              <a:latin typeface="Proxima Nova"/>
              <a:ea typeface="Proxima Nova"/>
              <a:cs typeface="Proxima Nova"/>
              <a:sym typeface="Proxima Nova"/>
            </a:endParaRPr>
          </a:p>
        </p:txBody>
      </p:sp>
      <p:cxnSp>
        <p:nvCxnSpPr>
          <p:cNvPr id="222" name="Google Shape;222;p28"/>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223" name="Google Shape;223;p28"/>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224" name="Google Shape;224;p28"/>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Profit vs Royalties: $0M</a:t>
            </a:r>
            <a:endParaRPr sz="1700">
              <a:solidFill>
                <a:srgbClr val="1155CC"/>
              </a:solidFill>
              <a:latin typeface="Proxima Nova"/>
              <a:ea typeface="Proxima Nova"/>
              <a:cs typeface="Proxima Nova"/>
              <a:sym typeface="Proxima Nova"/>
            </a:endParaRPr>
          </a:p>
        </p:txBody>
      </p:sp>
      <p:pic>
        <p:nvPicPr>
          <p:cNvPr id="225" name="Google Shape;225;p28"/>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226" name="Google Shape;226;p28"/>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227" name="Google Shape;227;p28"/>
          <p:cNvPicPr preferRelativeResize="0"/>
          <p:nvPr/>
        </p:nvPicPr>
        <p:blipFill>
          <a:blip r:embed="rId5">
            <a:alphaModFix/>
          </a:blip>
          <a:stretch>
            <a:fillRect/>
          </a:stretch>
        </p:blipFill>
        <p:spPr>
          <a:xfrm>
            <a:off x="1899938" y="1138917"/>
            <a:ext cx="5344118" cy="38020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EVPI</a:t>
            </a:r>
            <a:endParaRPr sz="2500">
              <a:solidFill>
                <a:srgbClr val="000000"/>
              </a:solidFill>
              <a:latin typeface="Proxima Nova"/>
              <a:ea typeface="Proxima Nova"/>
              <a:cs typeface="Proxima Nova"/>
              <a:sym typeface="Proxima Nova"/>
            </a:endParaRPr>
          </a:p>
        </p:txBody>
      </p:sp>
      <p:cxnSp>
        <p:nvCxnSpPr>
          <p:cNvPr id="233" name="Google Shape;233;p29"/>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234" name="Google Shape;234;p29"/>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235" name="Google Shape;235;p29"/>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Validity and infringement: $19.4M</a:t>
            </a:r>
            <a:endParaRPr sz="1700">
              <a:solidFill>
                <a:srgbClr val="1155CC"/>
              </a:solidFill>
              <a:latin typeface="Proxima Nova"/>
              <a:ea typeface="Proxima Nova"/>
              <a:cs typeface="Proxima Nova"/>
              <a:sym typeface="Proxima Nova"/>
            </a:endParaRPr>
          </a:p>
        </p:txBody>
      </p:sp>
      <p:pic>
        <p:nvPicPr>
          <p:cNvPr id="236" name="Google Shape;236;p29"/>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237" name="Google Shape;237;p29"/>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238" name="Google Shape;238;p29"/>
          <p:cNvPicPr preferRelativeResize="0"/>
          <p:nvPr/>
        </p:nvPicPr>
        <p:blipFill>
          <a:blip r:embed="rId5">
            <a:alphaModFix/>
          </a:blip>
          <a:stretch>
            <a:fillRect/>
          </a:stretch>
        </p:blipFill>
        <p:spPr>
          <a:xfrm>
            <a:off x="1523238" y="1182342"/>
            <a:ext cx="6249917" cy="38020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Value of Information</a:t>
            </a:r>
            <a:endParaRPr sz="2500">
              <a:solidFill>
                <a:srgbClr val="000000"/>
              </a:solidFill>
              <a:latin typeface="Proxima Nova"/>
              <a:ea typeface="Proxima Nova"/>
              <a:cs typeface="Proxima Nova"/>
              <a:sym typeface="Proxima Nova"/>
            </a:endParaRPr>
          </a:p>
        </p:txBody>
      </p:sp>
      <p:cxnSp>
        <p:nvCxnSpPr>
          <p:cNvPr id="244" name="Google Shape;244;p30"/>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245" name="Google Shape;245;p30"/>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246" name="Google Shape;246;p30"/>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Perfect information</a:t>
            </a:r>
            <a:endParaRPr sz="1700">
              <a:solidFill>
                <a:srgbClr val="1155CC"/>
              </a:solidFill>
              <a:latin typeface="Proxima Nova"/>
              <a:ea typeface="Proxima Nova"/>
              <a:cs typeface="Proxima Nova"/>
              <a:sym typeface="Proxima Nova"/>
            </a:endParaRPr>
          </a:p>
        </p:txBody>
      </p:sp>
      <p:pic>
        <p:nvPicPr>
          <p:cNvPr id="247" name="Google Shape;247;p30"/>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248" name="Google Shape;248;p30"/>
          <p:cNvPicPr preferRelativeResize="0"/>
          <p:nvPr/>
        </p:nvPicPr>
        <p:blipFill>
          <a:blip r:embed="rId4">
            <a:alphaModFix/>
          </a:blip>
          <a:stretch>
            <a:fillRect/>
          </a:stretch>
        </p:blipFill>
        <p:spPr>
          <a:xfrm>
            <a:off x="7254779" y="247025"/>
            <a:ext cx="1042739" cy="311600"/>
          </a:xfrm>
          <a:prstGeom prst="rect">
            <a:avLst/>
          </a:prstGeom>
          <a:noFill/>
          <a:ln>
            <a:noFill/>
          </a:ln>
        </p:spPr>
      </p:pic>
      <p:sp>
        <p:nvSpPr>
          <p:cNvPr id="249" name="Google Shape;249;p30"/>
          <p:cNvSpPr txBox="1"/>
          <p:nvPr/>
        </p:nvSpPr>
        <p:spPr>
          <a:xfrm>
            <a:off x="496750" y="1648200"/>
            <a:ext cx="7800900" cy="1877700"/>
          </a:xfrm>
          <a:prstGeom prst="rect">
            <a:avLst/>
          </a:prstGeom>
          <a:noFill/>
          <a:ln>
            <a:noFill/>
          </a:ln>
        </p:spPr>
        <p:txBody>
          <a:bodyPr spcFirstLastPara="1" wrap="square" lIns="91425" tIns="91425" rIns="91425" bIns="91425" anchor="t" anchorCtr="0">
            <a:spAutoFit/>
          </a:bodyPr>
          <a:lstStyle/>
          <a:p>
            <a:pPr marL="457200" lvl="0" indent="-355600" algn="l" rtl="0">
              <a:lnSpc>
                <a:spcPct val="150000"/>
              </a:lnSpc>
              <a:spcBef>
                <a:spcPts val="0"/>
              </a:spcBef>
              <a:spcAft>
                <a:spcPts val="0"/>
              </a:spcAft>
              <a:buSzPts val="2000"/>
              <a:buChar char="●"/>
            </a:pPr>
            <a:r>
              <a:rPr lang="en" sz="2000"/>
              <a:t>Information collection</a:t>
            </a:r>
            <a:endParaRPr sz="2000"/>
          </a:p>
          <a:p>
            <a:pPr marL="914400" lvl="1" indent="-355600" algn="l" rtl="0">
              <a:lnSpc>
                <a:spcPct val="150000"/>
              </a:lnSpc>
              <a:spcBef>
                <a:spcPts val="0"/>
              </a:spcBef>
              <a:spcAft>
                <a:spcPts val="0"/>
              </a:spcAft>
              <a:buSzPts val="2000"/>
              <a:buChar char="○"/>
            </a:pPr>
            <a:r>
              <a:rPr lang="en" sz="2000"/>
              <a:t>Very hard to get perfect information in real life</a:t>
            </a:r>
            <a:endParaRPr sz="2000"/>
          </a:p>
          <a:p>
            <a:pPr marL="914400" lvl="1" indent="-355600" algn="l" rtl="0">
              <a:lnSpc>
                <a:spcPct val="150000"/>
              </a:lnSpc>
              <a:spcBef>
                <a:spcPts val="0"/>
              </a:spcBef>
              <a:spcAft>
                <a:spcPts val="0"/>
              </a:spcAft>
              <a:buSzPts val="2000"/>
              <a:buChar char="○"/>
            </a:pPr>
            <a:r>
              <a:rPr lang="en" sz="2000"/>
              <a:t>Study and analyze past cases </a:t>
            </a:r>
            <a:endParaRPr sz="2000"/>
          </a:p>
          <a:p>
            <a:pPr marL="914400" lvl="1" indent="-355600" algn="l" rtl="0">
              <a:lnSpc>
                <a:spcPct val="150000"/>
              </a:lnSpc>
              <a:spcBef>
                <a:spcPts val="0"/>
              </a:spcBef>
              <a:spcAft>
                <a:spcPts val="0"/>
              </a:spcAft>
              <a:buSzPts val="2000"/>
              <a:buChar char="○"/>
            </a:pPr>
            <a:r>
              <a:rPr lang="en" sz="2000"/>
              <a:t>Bribe the judge (may cause other legal issues)</a:t>
            </a:r>
            <a:endParaRPr sz="2000"/>
          </a:p>
        </p:txBody>
      </p:sp>
      <p:sp>
        <p:nvSpPr>
          <p:cNvPr id="250" name="Google Shape;250;p30"/>
          <p:cNvSpPr txBox="1"/>
          <p:nvPr/>
        </p:nvSpPr>
        <p:spPr>
          <a:xfrm>
            <a:off x="895350" y="3946600"/>
            <a:ext cx="735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p:nvPr/>
        </p:nvSpPr>
        <p:spPr>
          <a:xfrm>
            <a:off x="1967850" y="1798175"/>
            <a:ext cx="52083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Proxima Nova"/>
                <a:ea typeface="Proxima Nova"/>
                <a:cs typeface="Proxima Nova"/>
                <a:sym typeface="Proxima Nova"/>
              </a:rPr>
              <a:t>Value of Information </a:t>
            </a:r>
            <a:endParaRPr sz="3400">
              <a:solidFill>
                <a:srgbClr val="000000"/>
              </a:solidFill>
              <a:latin typeface="Proxima Nova"/>
              <a:ea typeface="Proxima Nova"/>
              <a:cs typeface="Proxima Nova"/>
              <a:sym typeface="Proxima Nova"/>
            </a:endParaRPr>
          </a:p>
        </p:txBody>
      </p:sp>
      <p:cxnSp>
        <p:nvCxnSpPr>
          <p:cNvPr id="256" name="Google Shape;256;p31"/>
          <p:cNvCxnSpPr/>
          <p:nvPr/>
        </p:nvCxnSpPr>
        <p:spPr>
          <a:xfrm rot="10800000" flipH="1">
            <a:off x="453000" y="2410817"/>
            <a:ext cx="8379300" cy="12000"/>
          </a:xfrm>
          <a:prstGeom prst="straightConnector1">
            <a:avLst/>
          </a:prstGeom>
          <a:noFill/>
          <a:ln w="28575" cap="flat" cmpd="sng">
            <a:solidFill>
              <a:srgbClr val="1155CC"/>
            </a:solidFill>
            <a:prstDash val="solid"/>
            <a:miter lim="800000"/>
            <a:headEnd type="none" w="sm" len="sm"/>
            <a:tailEnd type="none" w="sm" len="sm"/>
          </a:ln>
        </p:spPr>
      </p:cxnSp>
      <p:pic>
        <p:nvPicPr>
          <p:cNvPr id="257" name="Google Shape;257;p31"/>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258" name="Google Shape;258;p31"/>
          <p:cNvPicPr preferRelativeResize="0"/>
          <p:nvPr/>
        </p:nvPicPr>
        <p:blipFill>
          <a:blip r:embed="rId4">
            <a:alphaModFix/>
          </a:blip>
          <a:stretch>
            <a:fillRect/>
          </a:stretch>
        </p:blipFill>
        <p:spPr>
          <a:xfrm>
            <a:off x="7254779" y="247025"/>
            <a:ext cx="1042739" cy="311600"/>
          </a:xfrm>
          <a:prstGeom prst="rect">
            <a:avLst/>
          </a:prstGeom>
          <a:noFill/>
          <a:ln>
            <a:noFill/>
          </a:ln>
        </p:spPr>
      </p:pic>
      <p:sp>
        <p:nvSpPr>
          <p:cNvPr id="259" name="Google Shape;259;p31"/>
          <p:cNvSpPr txBox="1"/>
          <p:nvPr/>
        </p:nvSpPr>
        <p:spPr>
          <a:xfrm>
            <a:off x="2038500" y="2571750"/>
            <a:ext cx="52083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Imperfect Information</a:t>
            </a:r>
            <a:endParaRPr sz="2300">
              <a:solidFill>
                <a:srgbClr val="000000"/>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382350" y="427025"/>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Proxima Nova"/>
                <a:ea typeface="Proxima Nova"/>
                <a:cs typeface="Proxima Nova"/>
                <a:sym typeface="Proxima Nova"/>
              </a:rPr>
              <a:t>Our Recommendation </a:t>
            </a:r>
            <a:endParaRPr sz="3000">
              <a:solidFill>
                <a:srgbClr val="000000"/>
              </a:solidFill>
              <a:latin typeface="Proxima Nova"/>
              <a:ea typeface="Proxima Nova"/>
              <a:cs typeface="Proxima Nova"/>
              <a:sym typeface="Proxima Nova"/>
            </a:endParaRPr>
          </a:p>
        </p:txBody>
      </p:sp>
      <p:cxnSp>
        <p:nvCxnSpPr>
          <p:cNvPr id="64" name="Google Shape;64;p14"/>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65" name="Google Shape;65;p14"/>
          <p:cNvSpPr txBox="1"/>
          <p:nvPr/>
        </p:nvSpPr>
        <p:spPr>
          <a:xfrm>
            <a:off x="418950" y="1786775"/>
            <a:ext cx="8306100" cy="1897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500">
                <a:solidFill>
                  <a:schemeClr val="dk2"/>
                </a:solidFill>
                <a:latin typeface="Calibri"/>
                <a:ea typeface="Calibri"/>
                <a:cs typeface="Calibri"/>
                <a:sym typeface="Calibri"/>
              </a:rPr>
              <a:t>After completing our analysis, we believe Gillette </a:t>
            </a:r>
            <a:r>
              <a:rPr lang="en" sz="2500" b="1">
                <a:solidFill>
                  <a:schemeClr val="dk2"/>
                </a:solidFill>
                <a:latin typeface="Calibri"/>
                <a:ea typeface="Calibri"/>
                <a:cs typeface="Calibri"/>
                <a:sym typeface="Calibri"/>
              </a:rPr>
              <a:t>should continue</a:t>
            </a:r>
            <a:r>
              <a:rPr lang="en" sz="2500">
                <a:solidFill>
                  <a:schemeClr val="dk2"/>
                </a:solidFill>
                <a:latin typeface="Calibri"/>
                <a:ea typeface="Calibri"/>
                <a:cs typeface="Calibri"/>
                <a:sym typeface="Calibri"/>
              </a:rPr>
              <a:t> with the litigation instead of taking the $4.5 Million settlement. The following analysis will demonstrate why we’re making this recommendation.</a:t>
            </a:r>
            <a:endParaRPr sz="2500">
              <a:solidFill>
                <a:schemeClr val="dk2"/>
              </a:solidFill>
              <a:latin typeface="Calibri"/>
              <a:ea typeface="Calibri"/>
              <a:cs typeface="Calibri"/>
              <a:sym typeface="Calibri"/>
            </a:endParaRPr>
          </a:p>
        </p:txBody>
      </p:sp>
      <p:pic>
        <p:nvPicPr>
          <p:cNvPr id="66" name="Google Shape;66;p14"/>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67" name="Google Shape;67;p14"/>
          <p:cNvPicPr preferRelativeResize="0"/>
          <p:nvPr/>
        </p:nvPicPr>
        <p:blipFill>
          <a:blip r:embed="rId4">
            <a:alphaModFix/>
          </a:blip>
          <a:stretch>
            <a:fillRect/>
          </a:stretch>
        </p:blipFill>
        <p:spPr>
          <a:xfrm>
            <a:off x="7254779" y="247025"/>
            <a:ext cx="1042739" cy="311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EVSI </a:t>
            </a:r>
            <a:endParaRPr sz="2500">
              <a:solidFill>
                <a:srgbClr val="000000"/>
              </a:solidFill>
              <a:latin typeface="Proxima Nova"/>
              <a:ea typeface="Proxima Nova"/>
              <a:cs typeface="Proxima Nova"/>
              <a:sym typeface="Proxima Nova"/>
            </a:endParaRPr>
          </a:p>
        </p:txBody>
      </p:sp>
      <p:cxnSp>
        <p:nvCxnSpPr>
          <p:cNvPr id="265" name="Google Shape;265;p32"/>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266" name="Google Shape;266;p32"/>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267" name="Google Shape;267;p32"/>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365C4"/>
                </a:solidFill>
                <a:latin typeface="Proxima Nova"/>
                <a:ea typeface="Proxima Nova"/>
                <a:cs typeface="Proxima Nova"/>
                <a:sym typeface="Proxima Nova"/>
              </a:rPr>
              <a:t>Imperfect Information: </a:t>
            </a:r>
            <a:r>
              <a:rPr lang="en" sz="1700">
                <a:solidFill>
                  <a:srgbClr val="1155CC"/>
                </a:solidFill>
                <a:latin typeface="Proxima Nova"/>
                <a:ea typeface="Proxima Nova"/>
                <a:cs typeface="Proxima Nova"/>
                <a:sym typeface="Proxima Nova"/>
              </a:rPr>
              <a:t>Scenario</a:t>
            </a:r>
            <a:endParaRPr sz="1700">
              <a:solidFill>
                <a:srgbClr val="1155CC"/>
              </a:solidFill>
              <a:latin typeface="Proxima Nova"/>
              <a:ea typeface="Proxima Nova"/>
              <a:cs typeface="Proxima Nova"/>
              <a:sym typeface="Proxima Nova"/>
            </a:endParaRPr>
          </a:p>
        </p:txBody>
      </p:sp>
      <p:sp>
        <p:nvSpPr>
          <p:cNvPr id="268" name="Google Shape;268;p32"/>
          <p:cNvSpPr txBox="1"/>
          <p:nvPr/>
        </p:nvSpPr>
        <p:spPr>
          <a:xfrm>
            <a:off x="453850" y="1165750"/>
            <a:ext cx="2715000" cy="355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chemeClr val="dk1"/>
                </a:solidFill>
                <a:latin typeface="Calibri"/>
                <a:ea typeface="Calibri"/>
                <a:cs typeface="Calibri"/>
                <a:sym typeface="Calibri"/>
              </a:rPr>
              <a:t>Product Research &amp; Customer Survey </a:t>
            </a:r>
            <a:r>
              <a:rPr lang="en" sz="1200">
                <a:solidFill>
                  <a:schemeClr val="dk1"/>
                </a:solidFill>
                <a:latin typeface="Calibri"/>
                <a:ea typeface="Calibri"/>
                <a:cs typeface="Calibri"/>
                <a:sym typeface="Calibri"/>
              </a:rPr>
              <a:t>(Energizer’s four-blade design)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b="1">
                <a:solidFill>
                  <a:schemeClr val="dk1"/>
                </a:solidFill>
                <a:latin typeface="Calibri"/>
                <a:ea typeface="Calibri"/>
                <a:cs typeface="Calibri"/>
                <a:sym typeface="Calibri"/>
              </a:rPr>
              <a:t>Goal</a:t>
            </a:r>
            <a:r>
              <a:rPr lang="en" sz="1200">
                <a:solidFill>
                  <a:schemeClr val="dk1"/>
                </a:solidFill>
                <a:latin typeface="Calibri"/>
                <a:ea typeface="Calibri"/>
                <a:cs typeface="Calibri"/>
                <a:sym typeface="Calibri"/>
              </a:rPr>
              <a:t>: To examine similarity in functionality: </a:t>
            </a:r>
            <a:r>
              <a:rPr lang="en" sz="1200" u="sng">
                <a:solidFill>
                  <a:schemeClr val="dk1"/>
                </a:solidFill>
                <a:latin typeface="Calibri"/>
                <a:ea typeface="Calibri"/>
                <a:cs typeface="Calibri"/>
                <a:sym typeface="Calibri"/>
              </a:rPr>
              <a:t>what is the functionality of Energizer’s 3rd blade</a:t>
            </a:r>
            <a:r>
              <a:rPr lang="en" sz="1200">
                <a:solidFill>
                  <a:schemeClr val="dk1"/>
                </a:solidFill>
                <a:latin typeface="Calibri"/>
                <a:ea typeface="Calibri"/>
                <a:cs typeface="Calibri"/>
                <a:sym typeface="Calibri"/>
              </a:rPr>
              <a:t>, whether the same heights between 2nd and 3rd blades actually makes difference in functionality comparing to Gillette’s three-blades design.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200" b="1">
                <a:solidFill>
                  <a:schemeClr val="dk1"/>
                </a:solidFill>
                <a:latin typeface="Calibri"/>
                <a:ea typeface="Calibri"/>
                <a:cs typeface="Calibri"/>
                <a:sym typeface="Calibri"/>
              </a:rPr>
              <a:t>Methodology</a:t>
            </a:r>
            <a:r>
              <a:rPr lang="en" sz="1200">
                <a:solidFill>
                  <a:schemeClr val="dk1"/>
                </a:solidFill>
                <a:latin typeface="Calibri"/>
                <a:ea typeface="Calibri"/>
                <a:cs typeface="Calibri"/>
                <a:sym typeface="Calibri"/>
              </a:rPr>
              <a:t>: The study consists of anonymously and randomly surveying Energizer’s users, and testing and examining from the perspectives of industrial design and ergonomics. </a:t>
            </a:r>
            <a:endParaRPr/>
          </a:p>
        </p:txBody>
      </p:sp>
      <p:sp>
        <p:nvSpPr>
          <p:cNvPr id="269" name="Google Shape;269;p32"/>
          <p:cNvSpPr txBox="1"/>
          <p:nvPr/>
        </p:nvSpPr>
        <p:spPr>
          <a:xfrm>
            <a:off x="3908325" y="1312550"/>
            <a:ext cx="38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aphicFrame>
        <p:nvGraphicFramePr>
          <p:cNvPr id="270" name="Google Shape;270;p32"/>
          <p:cNvGraphicFramePr/>
          <p:nvPr/>
        </p:nvGraphicFramePr>
        <p:xfrm>
          <a:off x="3526500" y="2571740"/>
          <a:ext cx="3000000" cy="3000000"/>
        </p:xfrm>
        <a:graphic>
          <a:graphicData uri="http://schemas.openxmlformats.org/drawingml/2006/table">
            <a:tbl>
              <a:tblPr>
                <a:noFill/>
                <a:tableStyleId>{892281BF-9293-4792-AF35-1C32942857E8}</a:tableStyleId>
              </a:tblPr>
              <a:tblGrid>
                <a:gridCol w="2617575">
                  <a:extLst>
                    <a:ext uri="{9D8B030D-6E8A-4147-A177-3AD203B41FA5}">
                      <a16:colId xmlns:a16="http://schemas.microsoft.com/office/drawing/2014/main" val="20000"/>
                    </a:ext>
                  </a:extLst>
                </a:gridCol>
                <a:gridCol w="2617575">
                  <a:extLst>
                    <a:ext uri="{9D8B030D-6E8A-4147-A177-3AD203B41FA5}">
                      <a16:colId xmlns:a16="http://schemas.microsoft.com/office/drawing/2014/main" val="20001"/>
                    </a:ext>
                  </a:extLst>
                </a:gridCol>
              </a:tblGrid>
              <a:tr h="1628125">
                <a:tc>
                  <a:txBody>
                    <a:bodyPr/>
                    <a:lstStyle/>
                    <a:p>
                      <a:pPr marL="0" lvl="0" indent="0" algn="ctr" rtl="0">
                        <a:spcBef>
                          <a:spcPts val="0"/>
                        </a:spcBef>
                        <a:spcAft>
                          <a:spcPts val="0"/>
                        </a:spcAft>
                        <a:buNone/>
                      </a:pPr>
                      <a:endParaRPr sz="1100">
                        <a:latin typeface="Calibri"/>
                        <a:ea typeface="Calibri"/>
                        <a:cs typeface="Calibri"/>
                        <a:sym typeface="Calibri"/>
                      </a:endParaRPr>
                    </a:p>
                  </a:txBody>
                  <a:tcPr marL="91425" marR="91425" marT="91425" marB="91425" anchor="ctr"/>
                </a:tc>
                <a:tc>
                  <a:txBody>
                    <a:bodyPr/>
                    <a:lstStyle/>
                    <a:p>
                      <a:pPr marL="0" lvl="0" indent="0" algn="ctr" rtl="0">
                        <a:spcBef>
                          <a:spcPts val="0"/>
                        </a:spcBef>
                        <a:spcAft>
                          <a:spcPts val="0"/>
                        </a:spcAft>
                        <a:buNone/>
                      </a:pPr>
                      <a:endParaRPr sz="11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0"/>
                  </a:ext>
                </a:extLst>
              </a:tr>
              <a:tr h="561575">
                <a:tc>
                  <a:txBody>
                    <a:bodyPr/>
                    <a:lstStyle/>
                    <a:p>
                      <a:pPr marL="0" lvl="0" indent="0" algn="ctr" rtl="0">
                        <a:spcBef>
                          <a:spcPts val="0"/>
                        </a:spcBef>
                        <a:spcAft>
                          <a:spcPts val="0"/>
                        </a:spcAft>
                        <a:buNone/>
                      </a:pPr>
                      <a:r>
                        <a:rPr lang="en" sz="1100" b="1">
                          <a:latin typeface="Calibri"/>
                          <a:ea typeface="Calibri"/>
                          <a:cs typeface="Calibri"/>
                          <a:sym typeface="Calibri"/>
                        </a:rPr>
                        <a:t>Functional Similarity: </a:t>
                      </a:r>
                      <a:endParaRPr sz="1100" b="1">
                        <a:latin typeface="Calibri"/>
                        <a:ea typeface="Calibri"/>
                        <a:cs typeface="Calibri"/>
                        <a:sym typeface="Calibri"/>
                      </a:endParaRPr>
                    </a:p>
                    <a:p>
                      <a:pPr marL="0" lvl="0" indent="0" algn="ctr" rtl="0">
                        <a:spcBef>
                          <a:spcPts val="0"/>
                        </a:spcBef>
                        <a:spcAft>
                          <a:spcPts val="0"/>
                        </a:spcAft>
                        <a:buNone/>
                      </a:pPr>
                      <a:r>
                        <a:rPr lang="en" sz="1100">
                          <a:latin typeface="Calibri"/>
                          <a:ea typeface="Calibri"/>
                          <a:cs typeface="Calibri"/>
                          <a:sym typeface="Calibri"/>
                        </a:rPr>
                        <a:t>Element b established</a:t>
                      </a:r>
                      <a:endParaRPr sz="1100">
                        <a:latin typeface="Calibri"/>
                        <a:ea typeface="Calibri"/>
                        <a:cs typeface="Calibri"/>
                        <a:sym typeface="Calibri"/>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b="1">
                          <a:solidFill>
                            <a:schemeClr val="dk1"/>
                          </a:solidFill>
                          <a:latin typeface="Calibri"/>
                          <a:ea typeface="Calibri"/>
                          <a:cs typeface="Calibri"/>
                          <a:sym typeface="Calibri"/>
                        </a:rPr>
                        <a:t>Functional Difference:</a:t>
                      </a:r>
                      <a:endParaRPr sz="1100" b="1">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Element b fail to be established</a:t>
                      </a:r>
                      <a:endParaRPr sz="1100">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bl>
          </a:graphicData>
        </a:graphic>
      </p:graphicFrame>
      <p:sp>
        <p:nvSpPr>
          <p:cNvPr id="271" name="Google Shape;271;p32"/>
          <p:cNvSpPr/>
          <p:nvPr/>
        </p:nvSpPr>
        <p:spPr>
          <a:xfrm>
            <a:off x="3756600" y="2693200"/>
            <a:ext cx="2149200" cy="31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Same Configuration: 2rd &amp; 3rd</a:t>
            </a:r>
            <a:endParaRPr sz="1000">
              <a:latin typeface="Calibri"/>
              <a:ea typeface="Calibri"/>
              <a:cs typeface="Calibri"/>
              <a:sym typeface="Calibri"/>
            </a:endParaRPr>
          </a:p>
        </p:txBody>
      </p:sp>
      <p:sp>
        <p:nvSpPr>
          <p:cNvPr id="272" name="Google Shape;272;p32"/>
          <p:cNvSpPr/>
          <p:nvPr/>
        </p:nvSpPr>
        <p:spPr>
          <a:xfrm>
            <a:off x="3756600" y="3203825"/>
            <a:ext cx="2149200" cy="31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3rd Blade No Functionality</a:t>
            </a:r>
            <a:endParaRPr sz="1000">
              <a:latin typeface="Calibri"/>
              <a:ea typeface="Calibri"/>
              <a:cs typeface="Calibri"/>
              <a:sym typeface="Calibri"/>
            </a:endParaRPr>
          </a:p>
        </p:txBody>
      </p:sp>
      <p:sp>
        <p:nvSpPr>
          <p:cNvPr id="273" name="Google Shape;273;p32"/>
          <p:cNvSpPr/>
          <p:nvPr/>
        </p:nvSpPr>
        <p:spPr>
          <a:xfrm>
            <a:off x="3756600" y="3714450"/>
            <a:ext cx="2149200" cy="31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Razor Essentially Utilizes 3 Blades</a:t>
            </a:r>
            <a:endParaRPr sz="1000">
              <a:latin typeface="Calibri"/>
              <a:ea typeface="Calibri"/>
              <a:cs typeface="Calibri"/>
              <a:sym typeface="Calibri"/>
            </a:endParaRPr>
          </a:p>
        </p:txBody>
      </p:sp>
      <p:sp>
        <p:nvSpPr>
          <p:cNvPr id="274" name="Google Shape;274;p32"/>
          <p:cNvSpPr/>
          <p:nvPr/>
        </p:nvSpPr>
        <p:spPr>
          <a:xfrm rot="5400000">
            <a:off x="4743900" y="3010163"/>
            <a:ext cx="174600" cy="189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p:nvPr/>
        </p:nvSpPr>
        <p:spPr>
          <a:xfrm rot="5400000">
            <a:off x="4743900" y="3520775"/>
            <a:ext cx="174600" cy="189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2"/>
          <p:cNvSpPr/>
          <p:nvPr/>
        </p:nvSpPr>
        <p:spPr>
          <a:xfrm>
            <a:off x="6398100" y="2693200"/>
            <a:ext cx="2149200" cy="31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Same/Differ Configuration: 2rd &amp; 3rd</a:t>
            </a:r>
            <a:endParaRPr sz="1000">
              <a:latin typeface="Calibri"/>
              <a:ea typeface="Calibri"/>
              <a:cs typeface="Calibri"/>
              <a:sym typeface="Calibri"/>
            </a:endParaRPr>
          </a:p>
        </p:txBody>
      </p:sp>
      <p:sp>
        <p:nvSpPr>
          <p:cNvPr id="277" name="Google Shape;277;p32"/>
          <p:cNvSpPr/>
          <p:nvPr/>
        </p:nvSpPr>
        <p:spPr>
          <a:xfrm>
            <a:off x="6398100" y="3203825"/>
            <a:ext cx="2149200" cy="31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3rd Blade Has Specified Functionality</a:t>
            </a:r>
            <a:endParaRPr sz="1000">
              <a:latin typeface="Calibri"/>
              <a:ea typeface="Calibri"/>
              <a:cs typeface="Calibri"/>
              <a:sym typeface="Calibri"/>
            </a:endParaRPr>
          </a:p>
        </p:txBody>
      </p:sp>
      <p:sp>
        <p:nvSpPr>
          <p:cNvPr id="278" name="Google Shape;278;p32"/>
          <p:cNvSpPr/>
          <p:nvPr/>
        </p:nvSpPr>
        <p:spPr>
          <a:xfrm>
            <a:off x="6398100" y="3714450"/>
            <a:ext cx="2149200" cy="31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Razor Utilizes 4 Blades</a:t>
            </a:r>
            <a:endParaRPr sz="1000">
              <a:latin typeface="Calibri"/>
              <a:ea typeface="Calibri"/>
              <a:cs typeface="Calibri"/>
              <a:sym typeface="Calibri"/>
            </a:endParaRPr>
          </a:p>
        </p:txBody>
      </p:sp>
      <p:sp>
        <p:nvSpPr>
          <p:cNvPr id="279" name="Google Shape;279;p32"/>
          <p:cNvSpPr/>
          <p:nvPr/>
        </p:nvSpPr>
        <p:spPr>
          <a:xfrm rot="5400000">
            <a:off x="7385400" y="3010150"/>
            <a:ext cx="174600" cy="189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2"/>
          <p:cNvSpPr/>
          <p:nvPr/>
        </p:nvSpPr>
        <p:spPr>
          <a:xfrm rot="5400000">
            <a:off x="7385400" y="3520775"/>
            <a:ext cx="174600" cy="189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2"/>
          <p:cNvPicPr preferRelativeResize="0"/>
          <p:nvPr/>
        </p:nvPicPr>
        <p:blipFill>
          <a:blip r:embed="rId3">
            <a:alphaModFix/>
          </a:blip>
          <a:stretch>
            <a:fillRect/>
          </a:stretch>
        </p:blipFill>
        <p:spPr>
          <a:xfrm>
            <a:off x="4067137" y="1176426"/>
            <a:ext cx="4153883" cy="1375926"/>
          </a:xfrm>
          <a:prstGeom prst="rect">
            <a:avLst/>
          </a:prstGeom>
          <a:noFill/>
          <a:ln>
            <a:noFill/>
          </a:ln>
        </p:spPr>
      </p:pic>
      <p:pic>
        <p:nvPicPr>
          <p:cNvPr id="282" name="Google Shape;282;p32"/>
          <p:cNvPicPr preferRelativeResize="0"/>
          <p:nvPr/>
        </p:nvPicPr>
        <p:blipFill>
          <a:blip r:embed="rId4">
            <a:alphaModFix/>
          </a:blip>
          <a:stretch>
            <a:fillRect/>
          </a:stretch>
        </p:blipFill>
        <p:spPr>
          <a:xfrm>
            <a:off x="8417950" y="140475"/>
            <a:ext cx="522949" cy="524700"/>
          </a:xfrm>
          <a:prstGeom prst="rect">
            <a:avLst/>
          </a:prstGeom>
          <a:noFill/>
          <a:ln>
            <a:noFill/>
          </a:ln>
        </p:spPr>
      </p:pic>
      <p:pic>
        <p:nvPicPr>
          <p:cNvPr id="283" name="Google Shape;283;p32"/>
          <p:cNvPicPr preferRelativeResize="0"/>
          <p:nvPr/>
        </p:nvPicPr>
        <p:blipFill>
          <a:blip r:embed="rId5">
            <a:alphaModFix/>
          </a:blip>
          <a:stretch>
            <a:fillRect/>
          </a:stretch>
        </p:blipFill>
        <p:spPr>
          <a:xfrm>
            <a:off x="7254779" y="247025"/>
            <a:ext cx="1042739" cy="31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3"/>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EVSI </a:t>
            </a:r>
            <a:endParaRPr sz="2500">
              <a:solidFill>
                <a:srgbClr val="000000"/>
              </a:solidFill>
              <a:latin typeface="Proxima Nova"/>
              <a:ea typeface="Proxima Nova"/>
              <a:cs typeface="Proxima Nova"/>
              <a:sym typeface="Proxima Nova"/>
            </a:endParaRPr>
          </a:p>
        </p:txBody>
      </p:sp>
      <p:cxnSp>
        <p:nvCxnSpPr>
          <p:cNvPr id="289" name="Google Shape;289;p33"/>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290" name="Google Shape;290;p33"/>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291" name="Google Shape;291;p33"/>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Imperfect Information: Decision Tree Illustration</a:t>
            </a:r>
            <a:endParaRPr sz="1700">
              <a:solidFill>
                <a:srgbClr val="1155CC"/>
              </a:solidFill>
              <a:latin typeface="Proxima Nova"/>
              <a:ea typeface="Proxima Nova"/>
              <a:cs typeface="Proxima Nova"/>
              <a:sym typeface="Proxima Nova"/>
            </a:endParaRPr>
          </a:p>
        </p:txBody>
      </p:sp>
      <p:sp>
        <p:nvSpPr>
          <p:cNvPr id="292" name="Google Shape;292;p33"/>
          <p:cNvSpPr txBox="1"/>
          <p:nvPr/>
        </p:nvSpPr>
        <p:spPr>
          <a:xfrm>
            <a:off x="431325" y="1174625"/>
            <a:ext cx="369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Max EVSI of Product Research = </a:t>
            </a:r>
            <a:r>
              <a:rPr lang="en" b="1">
                <a:latin typeface="Calibri"/>
                <a:ea typeface="Calibri"/>
                <a:cs typeface="Calibri"/>
                <a:sym typeface="Calibri"/>
              </a:rPr>
              <a:t>19.11</a:t>
            </a:r>
            <a:endParaRPr b="1">
              <a:latin typeface="Calibri"/>
              <a:ea typeface="Calibri"/>
              <a:cs typeface="Calibri"/>
              <a:sym typeface="Calibri"/>
            </a:endParaRPr>
          </a:p>
        </p:txBody>
      </p:sp>
      <p:pic>
        <p:nvPicPr>
          <p:cNvPr id="293" name="Google Shape;293;p33"/>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294" name="Google Shape;294;p33"/>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295" name="Google Shape;295;p33"/>
          <p:cNvPicPr preferRelativeResize="0"/>
          <p:nvPr/>
        </p:nvPicPr>
        <p:blipFill>
          <a:blip r:embed="rId5">
            <a:alphaModFix/>
          </a:blip>
          <a:stretch>
            <a:fillRect/>
          </a:stretch>
        </p:blipFill>
        <p:spPr>
          <a:xfrm>
            <a:off x="4122575" y="1174625"/>
            <a:ext cx="4603523" cy="3656575"/>
          </a:xfrm>
          <a:prstGeom prst="rect">
            <a:avLst/>
          </a:prstGeom>
          <a:noFill/>
          <a:ln>
            <a:noFill/>
          </a:ln>
        </p:spPr>
      </p:pic>
      <p:pic>
        <p:nvPicPr>
          <p:cNvPr id="296" name="Google Shape;296;p33"/>
          <p:cNvPicPr preferRelativeResize="0"/>
          <p:nvPr/>
        </p:nvPicPr>
        <p:blipFill>
          <a:blip r:embed="rId6">
            <a:alphaModFix/>
          </a:blip>
          <a:stretch>
            <a:fillRect/>
          </a:stretch>
        </p:blipFill>
        <p:spPr>
          <a:xfrm>
            <a:off x="387900" y="1574825"/>
            <a:ext cx="3339780" cy="32638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4"/>
          <p:cNvSpPr txBox="1"/>
          <p:nvPr/>
        </p:nvSpPr>
        <p:spPr>
          <a:xfrm>
            <a:off x="1967850" y="1798175"/>
            <a:ext cx="52083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Proxima Nova"/>
                <a:ea typeface="Proxima Nova"/>
                <a:cs typeface="Proxima Nova"/>
                <a:sym typeface="Proxima Nova"/>
              </a:rPr>
              <a:t>Utility Analysis</a:t>
            </a:r>
            <a:endParaRPr sz="3400">
              <a:solidFill>
                <a:srgbClr val="000000"/>
              </a:solidFill>
              <a:latin typeface="Proxima Nova"/>
              <a:ea typeface="Proxima Nova"/>
              <a:cs typeface="Proxima Nova"/>
              <a:sym typeface="Proxima Nova"/>
            </a:endParaRPr>
          </a:p>
        </p:txBody>
      </p:sp>
      <p:cxnSp>
        <p:nvCxnSpPr>
          <p:cNvPr id="302" name="Google Shape;302;p34"/>
          <p:cNvCxnSpPr/>
          <p:nvPr/>
        </p:nvCxnSpPr>
        <p:spPr>
          <a:xfrm rot="10800000" flipH="1">
            <a:off x="453000" y="2410817"/>
            <a:ext cx="8379300" cy="12000"/>
          </a:xfrm>
          <a:prstGeom prst="straightConnector1">
            <a:avLst/>
          </a:prstGeom>
          <a:noFill/>
          <a:ln w="28575" cap="flat" cmpd="sng">
            <a:solidFill>
              <a:srgbClr val="1155CC"/>
            </a:solidFill>
            <a:prstDash val="solid"/>
            <a:miter lim="800000"/>
            <a:headEnd type="none" w="sm" len="sm"/>
            <a:tailEnd type="none" w="sm" len="sm"/>
          </a:ln>
        </p:spPr>
      </p:cxnSp>
      <p:pic>
        <p:nvPicPr>
          <p:cNvPr id="303" name="Google Shape;303;p34"/>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304" name="Google Shape;304;p34"/>
          <p:cNvPicPr preferRelativeResize="0"/>
          <p:nvPr/>
        </p:nvPicPr>
        <p:blipFill>
          <a:blip r:embed="rId4">
            <a:alphaModFix/>
          </a:blip>
          <a:stretch>
            <a:fillRect/>
          </a:stretch>
        </p:blipFill>
        <p:spPr>
          <a:xfrm>
            <a:off x="7254779" y="247025"/>
            <a:ext cx="1042739" cy="31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Utility Analysis</a:t>
            </a:r>
            <a:endParaRPr sz="2500">
              <a:solidFill>
                <a:srgbClr val="000000"/>
              </a:solidFill>
              <a:latin typeface="Proxima Nova"/>
              <a:ea typeface="Proxima Nova"/>
              <a:cs typeface="Proxima Nova"/>
              <a:sym typeface="Proxima Nova"/>
            </a:endParaRPr>
          </a:p>
        </p:txBody>
      </p:sp>
      <p:cxnSp>
        <p:nvCxnSpPr>
          <p:cNvPr id="310" name="Google Shape;310;p35"/>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311" name="Google Shape;311;p35"/>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312" name="Google Shape;312;p35"/>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Breakeven Risk Tolerance</a:t>
            </a:r>
            <a:endParaRPr sz="1700">
              <a:solidFill>
                <a:srgbClr val="1155CC"/>
              </a:solidFill>
              <a:latin typeface="Proxima Nova"/>
              <a:ea typeface="Proxima Nova"/>
              <a:cs typeface="Proxima Nova"/>
              <a:sym typeface="Proxima Nova"/>
            </a:endParaRPr>
          </a:p>
        </p:txBody>
      </p:sp>
      <p:pic>
        <p:nvPicPr>
          <p:cNvPr id="313" name="Google Shape;313;p35"/>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314" name="Google Shape;314;p35"/>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315" name="Google Shape;315;p35"/>
          <p:cNvPicPr preferRelativeResize="0"/>
          <p:nvPr/>
        </p:nvPicPr>
        <p:blipFill>
          <a:blip r:embed="rId5">
            <a:alphaModFix/>
          </a:blip>
          <a:stretch>
            <a:fillRect/>
          </a:stretch>
        </p:blipFill>
        <p:spPr>
          <a:xfrm>
            <a:off x="1636213" y="1181892"/>
            <a:ext cx="5871585" cy="38020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Utility Analysis</a:t>
            </a:r>
            <a:endParaRPr sz="2500">
              <a:solidFill>
                <a:srgbClr val="000000"/>
              </a:solidFill>
              <a:latin typeface="Proxima Nova"/>
              <a:ea typeface="Proxima Nova"/>
              <a:cs typeface="Proxima Nova"/>
              <a:sym typeface="Proxima Nova"/>
            </a:endParaRPr>
          </a:p>
        </p:txBody>
      </p:sp>
      <p:cxnSp>
        <p:nvCxnSpPr>
          <p:cNvPr id="321" name="Google Shape;321;p36"/>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322" name="Google Shape;322;p36"/>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323" name="Google Shape;323;p36"/>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Utility by Risk Tolerance</a:t>
            </a:r>
            <a:endParaRPr sz="1700">
              <a:solidFill>
                <a:srgbClr val="1155CC"/>
              </a:solidFill>
              <a:latin typeface="Proxima Nova"/>
              <a:ea typeface="Proxima Nova"/>
              <a:cs typeface="Proxima Nova"/>
              <a:sym typeface="Proxima Nova"/>
            </a:endParaRPr>
          </a:p>
        </p:txBody>
      </p:sp>
      <p:pic>
        <p:nvPicPr>
          <p:cNvPr id="324" name="Google Shape;324;p36"/>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325" name="Google Shape;325;p36"/>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326" name="Google Shape;326;p36"/>
          <p:cNvPicPr preferRelativeResize="0"/>
          <p:nvPr/>
        </p:nvPicPr>
        <p:blipFill>
          <a:blip r:embed="rId5">
            <a:alphaModFix/>
          </a:blip>
          <a:stretch>
            <a:fillRect/>
          </a:stretch>
        </p:blipFill>
        <p:spPr>
          <a:xfrm>
            <a:off x="1624975" y="1181892"/>
            <a:ext cx="5894062" cy="38020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7"/>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Alternate Scenarios</a:t>
            </a:r>
            <a:endParaRPr sz="1700">
              <a:solidFill>
                <a:srgbClr val="1155CC"/>
              </a:solidFill>
              <a:latin typeface="Proxima Nova"/>
              <a:ea typeface="Proxima Nova"/>
              <a:cs typeface="Proxima Nova"/>
              <a:sym typeface="Proxima Nova"/>
            </a:endParaRPr>
          </a:p>
        </p:txBody>
      </p:sp>
      <p:sp>
        <p:nvSpPr>
          <p:cNvPr id="332" name="Google Shape;332;p37"/>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Utility Analysis</a:t>
            </a:r>
            <a:endParaRPr sz="2500">
              <a:solidFill>
                <a:srgbClr val="000000"/>
              </a:solidFill>
              <a:latin typeface="Proxima Nova"/>
              <a:ea typeface="Proxima Nova"/>
              <a:cs typeface="Proxima Nova"/>
              <a:sym typeface="Proxima Nova"/>
            </a:endParaRPr>
          </a:p>
        </p:txBody>
      </p:sp>
      <p:cxnSp>
        <p:nvCxnSpPr>
          <p:cNvPr id="333" name="Google Shape;333;p37"/>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334" name="Google Shape;334;p37"/>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335" name="Google Shape;335;p37"/>
          <p:cNvSpPr txBox="1">
            <a:spLocks noGrp="1"/>
          </p:cNvSpPr>
          <p:nvPr>
            <p:ph type="body" idx="1"/>
          </p:nvPr>
        </p:nvSpPr>
        <p:spPr>
          <a:xfrm>
            <a:off x="311700" y="1312550"/>
            <a:ext cx="8520600" cy="3633000"/>
          </a:xfrm>
          <a:prstGeom prst="rect">
            <a:avLst/>
          </a:prstGeom>
        </p:spPr>
        <p:txBody>
          <a:bodyPr spcFirstLastPara="1" wrap="square" lIns="91425" tIns="91425" rIns="91425" bIns="91425" anchor="t" anchorCtr="0">
            <a:normAutofit/>
          </a:bodyPr>
          <a:lstStyle/>
          <a:p>
            <a:pPr marL="0" lvl="0" indent="0" algn="l" rtl="0">
              <a:lnSpc>
                <a:spcPct val="200000"/>
              </a:lnSpc>
              <a:spcBef>
                <a:spcPts val="0"/>
              </a:spcBef>
              <a:spcAft>
                <a:spcPts val="0"/>
              </a:spcAft>
              <a:buNone/>
            </a:pPr>
            <a:r>
              <a:rPr lang="en" sz="2000" dirty="0">
                <a:latin typeface="Calibri"/>
                <a:ea typeface="Calibri"/>
                <a:cs typeface="Calibri"/>
                <a:sym typeface="Calibri"/>
              </a:rPr>
              <a:t>With a risk tolerance of $9.5 billion, the settlement option would be optimal if:</a:t>
            </a:r>
            <a:endParaRPr sz="2000" dirty="0">
              <a:latin typeface="Calibri"/>
              <a:ea typeface="Calibri"/>
              <a:cs typeface="Calibri"/>
              <a:sym typeface="Calibri"/>
            </a:endParaRPr>
          </a:p>
          <a:p>
            <a:pPr marL="0" lvl="0" indent="0" algn="l" rtl="0">
              <a:lnSpc>
                <a:spcPct val="150000"/>
              </a:lnSpc>
              <a:spcBef>
                <a:spcPts val="1200"/>
              </a:spcBef>
              <a:spcAft>
                <a:spcPts val="0"/>
              </a:spcAft>
              <a:buNone/>
            </a:pPr>
            <a:r>
              <a:rPr lang="en" dirty="0">
                <a:latin typeface="Calibri"/>
                <a:ea typeface="Calibri"/>
                <a:cs typeface="Calibri"/>
                <a:sym typeface="Calibri"/>
              </a:rPr>
              <a:t>	The settlement offer is more than $5.766 million </a:t>
            </a:r>
            <a:r>
              <a:rPr lang="en" i="1" dirty="0">
                <a:latin typeface="Calibri"/>
                <a:ea typeface="Calibri"/>
                <a:cs typeface="Calibri"/>
                <a:sym typeface="Calibri"/>
              </a:rPr>
              <a:t>OR</a:t>
            </a:r>
            <a:endParaRPr i="1" dirty="0">
              <a:latin typeface="Calibri"/>
              <a:ea typeface="Calibri"/>
              <a:cs typeface="Calibri"/>
              <a:sym typeface="Calibri"/>
            </a:endParaRPr>
          </a:p>
          <a:p>
            <a:pPr marL="0" lvl="0" indent="0" algn="l" rtl="0">
              <a:lnSpc>
                <a:spcPct val="150000"/>
              </a:lnSpc>
              <a:spcBef>
                <a:spcPts val="1200"/>
              </a:spcBef>
              <a:spcAft>
                <a:spcPts val="0"/>
              </a:spcAft>
              <a:buNone/>
            </a:pPr>
            <a:r>
              <a:rPr lang="en" dirty="0">
                <a:latin typeface="Calibri"/>
                <a:ea typeface="Calibri"/>
                <a:cs typeface="Calibri"/>
                <a:sym typeface="Calibri"/>
              </a:rPr>
              <a:t>	The cost of the lawsuit is more than -$7.766 million </a:t>
            </a:r>
            <a:r>
              <a:rPr lang="en" i="1" dirty="0">
                <a:latin typeface="Calibri"/>
                <a:ea typeface="Calibri"/>
                <a:cs typeface="Calibri"/>
                <a:sym typeface="Calibri"/>
              </a:rPr>
              <a:t>OR</a:t>
            </a:r>
            <a:endParaRPr i="1" dirty="0">
              <a:latin typeface="Calibri"/>
              <a:ea typeface="Calibri"/>
              <a:cs typeface="Calibri"/>
              <a:sym typeface="Calibri"/>
            </a:endParaRPr>
          </a:p>
          <a:p>
            <a:pPr marL="0" lvl="0" indent="0" algn="l" rtl="0">
              <a:lnSpc>
                <a:spcPct val="150000"/>
              </a:lnSpc>
              <a:spcBef>
                <a:spcPts val="1200"/>
              </a:spcBef>
              <a:spcAft>
                <a:spcPts val="0"/>
              </a:spcAft>
              <a:buNone/>
            </a:pPr>
            <a:r>
              <a:rPr lang="en" dirty="0">
                <a:latin typeface="Calibri"/>
                <a:ea typeface="Calibri"/>
                <a:cs typeface="Calibri"/>
                <a:sym typeface="Calibri"/>
              </a:rPr>
              <a:t>	The largest loss (valid patent, no infringement) is more than -$27.824 million</a:t>
            </a:r>
            <a:endParaRPr dirty="0">
              <a:latin typeface="Calibri"/>
              <a:ea typeface="Calibri"/>
              <a:cs typeface="Calibri"/>
              <a:sym typeface="Calibri"/>
            </a:endParaRPr>
          </a:p>
          <a:p>
            <a:pPr marL="0" lvl="0" indent="0" algn="l" rtl="0">
              <a:spcBef>
                <a:spcPts val="1200"/>
              </a:spcBef>
              <a:spcAft>
                <a:spcPts val="1200"/>
              </a:spcAft>
              <a:buNone/>
            </a:pPr>
            <a:r>
              <a:rPr lang="en" dirty="0"/>
              <a:t>	</a:t>
            </a:r>
            <a:endParaRPr dirty="0"/>
          </a:p>
        </p:txBody>
      </p:sp>
      <p:pic>
        <p:nvPicPr>
          <p:cNvPr id="336" name="Google Shape;336;p37"/>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337" name="Google Shape;337;p37"/>
          <p:cNvPicPr preferRelativeResize="0"/>
          <p:nvPr/>
        </p:nvPicPr>
        <p:blipFill>
          <a:blip r:embed="rId4">
            <a:alphaModFix/>
          </a:blip>
          <a:stretch>
            <a:fillRect/>
          </a:stretch>
        </p:blipFill>
        <p:spPr>
          <a:xfrm>
            <a:off x="7254779" y="247025"/>
            <a:ext cx="1042739" cy="31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8"/>
          <p:cNvSpPr txBox="1"/>
          <p:nvPr/>
        </p:nvSpPr>
        <p:spPr>
          <a:xfrm>
            <a:off x="311700" y="2928058"/>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a:ea typeface="Proxima Nova"/>
              <a:cs typeface="Proxima Nova"/>
              <a:sym typeface="Proxima Nova"/>
            </a:endParaRPr>
          </a:p>
        </p:txBody>
      </p:sp>
      <p:sp>
        <p:nvSpPr>
          <p:cNvPr id="343" name="Google Shape;343;p38"/>
          <p:cNvSpPr txBox="1"/>
          <p:nvPr/>
        </p:nvSpPr>
        <p:spPr>
          <a:xfrm>
            <a:off x="382350" y="511975"/>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Final Recommendation</a:t>
            </a:r>
            <a:endParaRPr sz="2500">
              <a:solidFill>
                <a:srgbClr val="000000"/>
              </a:solidFill>
              <a:latin typeface="Proxima Nova"/>
              <a:ea typeface="Proxima Nova"/>
              <a:cs typeface="Proxima Nova"/>
              <a:sym typeface="Proxima Nova"/>
            </a:endParaRPr>
          </a:p>
        </p:txBody>
      </p:sp>
      <p:cxnSp>
        <p:nvCxnSpPr>
          <p:cNvPr id="344" name="Google Shape;344;p38"/>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345" name="Google Shape;345;p38"/>
          <p:cNvSpPr txBox="1">
            <a:spLocks noGrp="1"/>
          </p:cNvSpPr>
          <p:nvPr>
            <p:ph type="body" idx="1"/>
          </p:nvPr>
        </p:nvSpPr>
        <p:spPr>
          <a:xfrm>
            <a:off x="311700" y="2044650"/>
            <a:ext cx="8520600" cy="19350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1200"/>
              </a:spcAft>
              <a:buNone/>
            </a:pPr>
            <a:r>
              <a:rPr lang="en" sz="2200">
                <a:latin typeface="Calibri"/>
                <a:ea typeface="Calibri"/>
                <a:cs typeface="Calibri"/>
                <a:sym typeface="Calibri"/>
              </a:rPr>
              <a:t>Given all our analyses, the </a:t>
            </a:r>
            <a:r>
              <a:rPr lang="en" sz="2200" b="1">
                <a:latin typeface="Calibri"/>
                <a:ea typeface="Calibri"/>
                <a:cs typeface="Calibri"/>
                <a:sym typeface="Calibri"/>
              </a:rPr>
              <a:t>expected profit justifies the cost of litigation</a:t>
            </a:r>
            <a:r>
              <a:rPr lang="en" sz="2200">
                <a:latin typeface="Calibri"/>
                <a:ea typeface="Calibri"/>
                <a:cs typeface="Calibri"/>
                <a:sym typeface="Calibri"/>
              </a:rPr>
              <a:t>.</a:t>
            </a:r>
            <a:endParaRPr sz="2200"/>
          </a:p>
        </p:txBody>
      </p:sp>
      <p:pic>
        <p:nvPicPr>
          <p:cNvPr id="346" name="Google Shape;346;p38"/>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347" name="Google Shape;347;p38"/>
          <p:cNvPicPr preferRelativeResize="0"/>
          <p:nvPr/>
        </p:nvPicPr>
        <p:blipFill>
          <a:blip r:embed="rId4">
            <a:alphaModFix/>
          </a:blip>
          <a:stretch>
            <a:fillRect/>
          </a:stretch>
        </p:blipFill>
        <p:spPr>
          <a:xfrm>
            <a:off x="7254779" y="247025"/>
            <a:ext cx="1042739" cy="311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p:nvPr/>
        </p:nvSpPr>
        <p:spPr>
          <a:xfrm>
            <a:off x="3209700" y="1798175"/>
            <a:ext cx="27246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Proxima Nova"/>
                <a:ea typeface="Proxima Nova"/>
                <a:cs typeface="Proxima Nova"/>
                <a:sym typeface="Proxima Nova"/>
              </a:rPr>
              <a:t>Appendix  </a:t>
            </a:r>
            <a:endParaRPr sz="3400">
              <a:solidFill>
                <a:srgbClr val="000000"/>
              </a:solidFill>
              <a:latin typeface="Proxima Nova"/>
              <a:ea typeface="Proxima Nova"/>
              <a:cs typeface="Proxima Nova"/>
              <a:sym typeface="Proxima Nova"/>
            </a:endParaRPr>
          </a:p>
        </p:txBody>
      </p:sp>
      <p:cxnSp>
        <p:nvCxnSpPr>
          <p:cNvPr id="353" name="Google Shape;353;p39"/>
          <p:cNvCxnSpPr/>
          <p:nvPr/>
        </p:nvCxnSpPr>
        <p:spPr>
          <a:xfrm rot="10800000" flipH="1">
            <a:off x="453000" y="241081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354" name="Google Shape;354;p39"/>
          <p:cNvSpPr txBox="1"/>
          <p:nvPr/>
        </p:nvSpPr>
        <p:spPr>
          <a:xfrm>
            <a:off x="382350" y="13961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pic>
        <p:nvPicPr>
          <p:cNvPr id="355" name="Google Shape;355;p39"/>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356" name="Google Shape;356;p39"/>
          <p:cNvPicPr preferRelativeResize="0"/>
          <p:nvPr/>
        </p:nvPicPr>
        <p:blipFill>
          <a:blip r:embed="rId4">
            <a:alphaModFix/>
          </a:blip>
          <a:stretch>
            <a:fillRect/>
          </a:stretch>
        </p:blipFill>
        <p:spPr>
          <a:xfrm>
            <a:off x="7254779" y="247025"/>
            <a:ext cx="1042739" cy="311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dk1"/>
                </a:solidFill>
                <a:latin typeface="Proxima Nova"/>
                <a:ea typeface="Proxima Nova"/>
                <a:cs typeface="Proxima Nova"/>
                <a:sym typeface="Proxima Nova"/>
              </a:rPr>
              <a:t>Appendix- </a:t>
            </a:r>
            <a:r>
              <a:rPr lang="en" sz="2500">
                <a:latin typeface="Proxima Nova"/>
                <a:ea typeface="Proxima Nova"/>
                <a:cs typeface="Proxima Nova"/>
                <a:sym typeface="Proxima Nova"/>
              </a:rPr>
              <a:t>Utility Analysis </a:t>
            </a:r>
            <a:endParaRPr sz="2500">
              <a:solidFill>
                <a:srgbClr val="000000"/>
              </a:solidFill>
              <a:latin typeface="Proxima Nova"/>
              <a:ea typeface="Proxima Nova"/>
              <a:cs typeface="Proxima Nova"/>
              <a:sym typeface="Proxima Nova"/>
            </a:endParaRPr>
          </a:p>
        </p:txBody>
      </p:sp>
      <p:cxnSp>
        <p:nvCxnSpPr>
          <p:cNvPr id="362" name="Google Shape;362;p40"/>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363" name="Google Shape;363;p40"/>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364" name="Google Shape;364;p40"/>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Alternate Scenarios - Higher Settlement</a:t>
            </a:r>
            <a:endParaRPr sz="1700">
              <a:solidFill>
                <a:srgbClr val="1155CC"/>
              </a:solidFill>
              <a:latin typeface="Proxima Nova"/>
              <a:ea typeface="Proxima Nova"/>
              <a:cs typeface="Proxima Nova"/>
              <a:sym typeface="Proxima Nova"/>
            </a:endParaRPr>
          </a:p>
        </p:txBody>
      </p:sp>
      <p:pic>
        <p:nvPicPr>
          <p:cNvPr id="365" name="Google Shape;365;p40"/>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366" name="Google Shape;366;p40"/>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367" name="Google Shape;367;p40"/>
          <p:cNvPicPr preferRelativeResize="0"/>
          <p:nvPr/>
        </p:nvPicPr>
        <p:blipFill>
          <a:blip r:embed="rId5">
            <a:alphaModFix/>
          </a:blip>
          <a:stretch>
            <a:fillRect/>
          </a:stretch>
        </p:blipFill>
        <p:spPr>
          <a:xfrm>
            <a:off x="1254863" y="1189067"/>
            <a:ext cx="6634272" cy="3802033"/>
          </a:xfrm>
          <a:prstGeom prst="rect">
            <a:avLst/>
          </a:prstGeom>
          <a:noFill/>
          <a:ln>
            <a:noFill/>
          </a:ln>
        </p:spPr>
      </p:pic>
      <p:sp>
        <p:nvSpPr>
          <p:cNvPr id="368" name="Google Shape;368;p40"/>
          <p:cNvSpPr/>
          <p:nvPr/>
        </p:nvSpPr>
        <p:spPr>
          <a:xfrm>
            <a:off x="2260200" y="4130125"/>
            <a:ext cx="473700" cy="174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1"/>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Appendix- Utility Analysis </a:t>
            </a:r>
            <a:endParaRPr sz="2500">
              <a:solidFill>
                <a:srgbClr val="000000"/>
              </a:solidFill>
              <a:latin typeface="Proxima Nova"/>
              <a:ea typeface="Proxima Nova"/>
              <a:cs typeface="Proxima Nova"/>
              <a:sym typeface="Proxima Nova"/>
            </a:endParaRPr>
          </a:p>
        </p:txBody>
      </p:sp>
      <p:cxnSp>
        <p:nvCxnSpPr>
          <p:cNvPr id="374" name="Google Shape;374;p41"/>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375" name="Google Shape;375;p41"/>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376" name="Google Shape;376;p41"/>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Alternate Scenarios - Higher Cost of Lawsuit</a:t>
            </a:r>
            <a:endParaRPr sz="1700">
              <a:solidFill>
                <a:srgbClr val="1155CC"/>
              </a:solidFill>
              <a:latin typeface="Proxima Nova"/>
              <a:ea typeface="Proxima Nova"/>
              <a:cs typeface="Proxima Nova"/>
              <a:sym typeface="Proxima Nova"/>
            </a:endParaRPr>
          </a:p>
        </p:txBody>
      </p:sp>
      <p:pic>
        <p:nvPicPr>
          <p:cNvPr id="377" name="Google Shape;377;p41"/>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378" name="Google Shape;378;p41"/>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379" name="Google Shape;379;p41"/>
          <p:cNvPicPr preferRelativeResize="0"/>
          <p:nvPr/>
        </p:nvPicPr>
        <p:blipFill>
          <a:blip r:embed="rId5">
            <a:alphaModFix/>
          </a:blip>
          <a:stretch>
            <a:fillRect/>
          </a:stretch>
        </p:blipFill>
        <p:spPr>
          <a:xfrm>
            <a:off x="1207675" y="1189067"/>
            <a:ext cx="6650787" cy="3802033"/>
          </a:xfrm>
          <a:prstGeom prst="rect">
            <a:avLst/>
          </a:prstGeom>
          <a:noFill/>
          <a:ln>
            <a:noFill/>
          </a:ln>
        </p:spPr>
      </p:pic>
      <p:sp>
        <p:nvSpPr>
          <p:cNvPr id="380" name="Google Shape;380;p41"/>
          <p:cNvSpPr/>
          <p:nvPr/>
        </p:nvSpPr>
        <p:spPr>
          <a:xfrm>
            <a:off x="2218650" y="2692600"/>
            <a:ext cx="373800" cy="174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p:nvPr/>
        </p:nvSpPr>
        <p:spPr>
          <a:xfrm>
            <a:off x="4572000" y="1256675"/>
            <a:ext cx="5007000" cy="35556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2"/>
              </a:buClr>
              <a:buSzPts val="2100"/>
              <a:buFont typeface="Calibri"/>
              <a:buAutoNum type="arabicPeriod"/>
            </a:pPr>
            <a:r>
              <a:rPr lang="en" sz="2100">
                <a:solidFill>
                  <a:schemeClr val="dk2"/>
                </a:solidFill>
                <a:latin typeface="Calibri"/>
                <a:ea typeface="Calibri"/>
                <a:cs typeface="Calibri"/>
                <a:sym typeface="Calibri"/>
              </a:rPr>
              <a:t>Our Final Decision Tree</a:t>
            </a:r>
            <a:endParaRPr sz="2100">
              <a:solidFill>
                <a:schemeClr val="dk2"/>
              </a:solidFill>
              <a:latin typeface="Calibri"/>
              <a:ea typeface="Calibri"/>
              <a:cs typeface="Calibri"/>
              <a:sym typeface="Calibri"/>
            </a:endParaRPr>
          </a:p>
          <a:p>
            <a:pPr marL="0" lvl="0" indent="0" algn="l" rtl="0">
              <a:spcBef>
                <a:spcPts val="0"/>
              </a:spcBef>
              <a:spcAft>
                <a:spcPts val="0"/>
              </a:spcAft>
              <a:buNone/>
            </a:pPr>
            <a:endParaRPr sz="210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a:solidFill>
                  <a:schemeClr val="dk2"/>
                </a:solidFill>
                <a:latin typeface="Calibri"/>
                <a:ea typeface="Calibri"/>
                <a:cs typeface="Calibri"/>
                <a:sym typeface="Calibri"/>
              </a:rPr>
              <a:t>Sensitivity Analysis </a:t>
            </a:r>
            <a:endParaRPr sz="2100">
              <a:solidFill>
                <a:schemeClr val="dk2"/>
              </a:solidFill>
              <a:latin typeface="Calibri"/>
              <a:ea typeface="Calibri"/>
              <a:cs typeface="Calibri"/>
              <a:sym typeface="Calibri"/>
            </a:endParaRPr>
          </a:p>
          <a:p>
            <a:pPr marL="457200" lvl="0" indent="0" algn="l" rtl="0">
              <a:spcBef>
                <a:spcPts val="0"/>
              </a:spcBef>
              <a:spcAft>
                <a:spcPts val="0"/>
              </a:spcAft>
              <a:buNone/>
            </a:pPr>
            <a:r>
              <a:rPr lang="en" sz="1700">
                <a:solidFill>
                  <a:schemeClr val="dk2"/>
                </a:solidFill>
                <a:latin typeface="Calibri"/>
                <a:ea typeface="Calibri"/>
                <a:cs typeface="Calibri"/>
                <a:sym typeface="Calibri"/>
              </a:rPr>
              <a:t>    Expected Values</a:t>
            </a:r>
            <a:endParaRPr sz="1700">
              <a:solidFill>
                <a:schemeClr val="dk2"/>
              </a:solidFill>
              <a:latin typeface="Calibri"/>
              <a:ea typeface="Calibri"/>
              <a:cs typeface="Calibri"/>
              <a:sym typeface="Calibri"/>
            </a:endParaRPr>
          </a:p>
          <a:p>
            <a:pPr marL="457200" lvl="0" indent="0" algn="l" rtl="0">
              <a:spcBef>
                <a:spcPts val="0"/>
              </a:spcBef>
              <a:spcAft>
                <a:spcPts val="0"/>
              </a:spcAft>
              <a:buNone/>
            </a:pPr>
            <a:r>
              <a:rPr lang="en" sz="1700">
                <a:solidFill>
                  <a:schemeClr val="dk2"/>
                </a:solidFill>
                <a:latin typeface="Calibri"/>
                <a:ea typeface="Calibri"/>
                <a:cs typeface="Calibri"/>
                <a:sym typeface="Calibri"/>
              </a:rPr>
              <a:t>    Probability </a:t>
            </a:r>
            <a:r>
              <a:rPr lang="en" sz="2100">
                <a:solidFill>
                  <a:schemeClr val="dk2"/>
                </a:solidFill>
                <a:latin typeface="Calibri"/>
                <a:ea typeface="Calibri"/>
                <a:cs typeface="Calibri"/>
                <a:sym typeface="Calibri"/>
              </a:rPr>
              <a:t> </a:t>
            </a:r>
            <a:endParaRPr sz="2100">
              <a:solidFill>
                <a:schemeClr val="dk2"/>
              </a:solidFill>
              <a:latin typeface="Calibri"/>
              <a:ea typeface="Calibri"/>
              <a:cs typeface="Calibri"/>
              <a:sym typeface="Calibri"/>
            </a:endParaRPr>
          </a:p>
          <a:p>
            <a:pPr marL="0" lvl="0" indent="0" algn="l" rtl="0">
              <a:spcBef>
                <a:spcPts val="0"/>
              </a:spcBef>
              <a:spcAft>
                <a:spcPts val="0"/>
              </a:spcAft>
              <a:buNone/>
            </a:pPr>
            <a:endParaRPr sz="2100">
              <a:solidFill>
                <a:schemeClr val="dk2"/>
              </a:solidFill>
              <a:latin typeface="Calibri"/>
              <a:ea typeface="Calibri"/>
              <a:cs typeface="Calibri"/>
              <a:sym typeface="Calibri"/>
            </a:endParaRPr>
          </a:p>
          <a:p>
            <a:pPr marL="457200" lvl="0" indent="-361950" algn="l" rtl="0">
              <a:spcBef>
                <a:spcPts val="0"/>
              </a:spcBef>
              <a:spcAft>
                <a:spcPts val="0"/>
              </a:spcAft>
              <a:buClr>
                <a:schemeClr val="dk2"/>
              </a:buClr>
              <a:buSzPts val="2100"/>
              <a:buFont typeface="Calibri"/>
              <a:buAutoNum type="arabicPeriod"/>
            </a:pPr>
            <a:r>
              <a:rPr lang="en" sz="2100">
                <a:solidFill>
                  <a:schemeClr val="dk2"/>
                </a:solidFill>
                <a:latin typeface="Calibri"/>
                <a:ea typeface="Calibri"/>
                <a:cs typeface="Calibri"/>
                <a:sym typeface="Calibri"/>
              </a:rPr>
              <a:t>Value of Information </a:t>
            </a:r>
            <a:endParaRPr sz="2100">
              <a:solidFill>
                <a:schemeClr val="dk2"/>
              </a:solidFill>
              <a:latin typeface="Calibri"/>
              <a:ea typeface="Calibri"/>
              <a:cs typeface="Calibri"/>
              <a:sym typeface="Calibri"/>
            </a:endParaRPr>
          </a:p>
          <a:p>
            <a:pPr marL="457200" lvl="0" indent="0" algn="l" rtl="0">
              <a:spcBef>
                <a:spcPts val="0"/>
              </a:spcBef>
              <a:spcAft>
                <a:spcPts val="0"/>
              </a:spcAft>
              <a:buNone/>
            </a:pPr>
            <a:r>
              <a:rPr lang="en" sz="1700">
                <a:solidFill>
                  <a:schemeClr val="dk2"/>
                </a:solidFill>
                <a:latin typeface="Calibri"/>
                <a:ea typeface="Calibri"/>
                <a:cs typeface="Calibri"/>
                <a:sym typeface="Calibri"/>
              </a:rPr>
              <a:t>    Perfect </a:t>
            </a:r>
            <a:endParaRPr sz="1700">
              <a:solidFill>
                <a:schemeClr val="dk2"/>
              </a:solidFill>
              <a:latin typeface="Calibri"/>
              <a:ea typeface="Calibri"/>
              <a:cs typeface="Calibri"/>
              <a:sym typeface="Calibri"/>
            </a:endParaRPr>
          </a:p>
          <a:p>
            <a:pPr marL="457200" lvl="0" indent="0" algn="l" rtl="0">
              <a:spcBef>
                <a:spcPts val="0"/>
              </a:spcBef>
              <a:spcAft>
                <a:spcPts val="0"/>
              </a:spcAft>
              <a:buNone/>
            </a:pPr>
            <a:r>
              <a:rPr lang="en" sz="1700">
                <a:solidFill>
                  <a:schemeClr val="dk2"/>
                </a:solidFill>
                <a:latin typeface="Calibri"/>
                <a:ea typeface="Calibri"/>
                <a:cs typeface="Calibri"/>
                <a:sym typeface="Calibri"/>
              </a:rPr>
              <a:t>    Imperfect </a:t>
            </a:r>
            <a:endParaRPr sz="1700">
              <a:solidFill>
                <a:schemeClr val="dk2"/>
              </a:solidFill>
              <a:latin typeface="Calibri"/>
              <a:ea typeface="Calibri"/>
              <a:cs typeface="Calibri"/>
              <a:sym typeface="Calibri"/>
            </a:endParaRPr>
          </a:p>
          <a:p>
            <a:pPr marL="0" lvl="0" indent="0" algn="l" rtl="0">
              <a:lnSpc>
                <a:spcPct val="100000"/>
              </a:lnSpc>
              <a:spcBef>
                <a:spcPts val="0"/>
              </a:spcBef>
              <a:spcAft>
                <a:spcPts val="0"/>
              </a:spcAft>
              <a:buNone/>
            </a:pPr>
            <a:endParaRPr sz="2100">
              <a:solidFill>
                <a:schemeClr val="dk2"/>
              </a:solidFill>
              <a:latin typeface="Calibri"/>
              <a:ea typeface="Calibri"/>
              <a:cs typeface="Calibri"/>
              <a:sym typeface="Calibri"/>
            </a:endParaRPr>
          </a:p>
          <a:p>
            <a:pPr marL="457200" lvl="0" indent="-361950" algn="l" rtl="0">
              <a:lnSpc>
                <a:spcPct val="100000"/>
              </a:lnSpc>
              <a:spcBef>
                <a:spcPts val="0"/>
              </a:spcBef>
              <a:spcAft>
                <a:spcPts val="0"/>
              </a:spcAft>
              <a:buClr>
                <a:schemeClr val="dk2"/>
              </a:buClr>
              <a:buSzPts val="2100"/>
              <a:buFont typeface="Calibri"/>
              <a:buAutoNum type="arabicPeriod"/>
            </a:pPr>
            <a:r>
              <a:rPr lang="en" sz="2100">
                <a:solidFill>
                  <a:schemeClr val="dk2"/>
                </a:solidFill>
                <a:latin typeface="Calibri"/>
                <a:ea typeface="Calibri"/>
                <a:cs typeface="Calibri"/>
                <a:sym typeface="Calibri"/>
              </a:rPr>
              <a:t>Utility Analysis </a:t>
            </a:r>
            <a:endParaRPr sz="2100">
              <a:solidFill>
                <a:schemeClr val="dk2"/>
              </a:solidFill>
              <a:latin typeface="Calibri"/>
              <a:ea typeface="Calibri"/>
              <a:cs typeface="Calibri"/>
              <a:sym typeface="Calibri"/>
            </a:endParaRPr>
          </a:p>
        </p:txBody>
      </p:sp>
      <p:sp>
        <p:nvSpPr>
          <p:cNvPr id="73" name="Google Shape;73;p15"/>
          <p:cNvSpPr txBox="1"/>
          <p:nvPr/>
        </p:nvSpPr>
        <p:spPr>
          <a:xfrm>
            <a:off x="387900" y="511975"/>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Proxima Nova"/>
                <a:ea typeface="Proxima Nova"/>
                <a:cs typeface="Proxima Nova"/>
                <a:sym typeface="Proxima Nova"/>
              </a:rPr>
              <a:t>Our Analysis </a:t>
            </a:r>
            <a:endParaRPr sz="3000">
              <a:solidFill>
                <a:srgbClr val="000000"/>
              </a:solidFill>
              <a:latin typeface="Proxima Nova"/>
              <a:ea typeface="Proxima Nova"/>
              <a:cs typeface="Proxima Nova"/>
              <a:sym typeface="Proxima Nova"/>
            </a:endParaRPr>
          </a:p>
        </p:txBody>
      </p:sp>
      <p:pic>
        <p:nvPicPr>
          <p:cNvPr id="74" name="Google Shape;74;p15"/>
          <p:cNvPicPr preferRelativeResize="0"/>
          <p:nvPr/>
        </p:nvPicPr>
        <p:blipFill>
          <a:blip r:embed="rId3">
            <a:alphaModFix/>
          </a:blip>
          <a:stretch>
            <a:fillRect/>
          </a:stretch>
        </p:blipFill>
        <p:spPr>
          <a:xfrm>
            <a:off x="8417950" y="140475"/>
            <a:ext cx="522949" cy="524700"/>
          </a:xfrm>
          <a:prstGeom prst="rect">
            <a:avLst/>
          </a:prstGeom>
          <a:noFill/>
          <a:ln>
            <a:noFill/>
          </a:ln>
        </p:spPr>
      </p:pic>
      <p:cxnSp>
        <p:nvCxnSpPr>
          <p:cNvPr id="75" name="Google Shape;75;p15"/>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pic>
        <p:nvPicPr>
          <p:cNvPr id="76" name="Google Shape;76;p15"/>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77" name="Google Shape;77;p15"/>
          <p:cNvPicPr preferRelativeResize="0"/>
          <p:nvPr/>
        </p:nvPicPr>
        <p:blipFill>
          <a:blip r:embed="rId5">
            <a:alphaModFix amt="72000"/>
          </a:blip>
          <a:stretch>
            <a:fillRect/>
          </a:stretch>
        </p:blipFill>
        <p:spPr>
          <a:xfrm>
            <a:off x="845450" y="1455700"/>
            <a:ext cx="3157576" cy="31575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Appendix- Utility Analysis </a:t>
            </a:r>
            <a:endParaRPr sz="2500">
              <a:solidFill>
                <a:srgbClr val="000000"/>
              </a:solidFill>
              <a:latin typeface="Proxima Nova"/>
              <a:ea typeface="Proxima Nova"/>
              <a:cs typeface="Proxima Nova"/>
              <a:sym typeface="Proxima Nova"/>
            </a:endParaRPr>
          </a:p>
        </p:txBody>
      </p:sp>
      <p:cxnSp>
        <p:nvCxnSpPr>
          <p:cNvPr id="386" name="Google Shape;386;p42"/>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387" name="Google Shape;387;p42"/>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388" name="Google Shape;388;p42"/>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Alternate Scenarios - Higher Cost of No Infringement Result</a:t>
            </a:r>
            <a:endParaRPr sz="1700">
              <a:solidFill>
                <a:srgbClr val="1155CC"/>
              </a:solidFill>
              <a:latin typeface="Proxima Nova"/>
              <a:ea typeface="Proxima Nova"/>
              <a:cs typeface="Proxima Nova"/>
              <a:sym typeface="Proxima Nova"/>
            </a:endParaRPr>
          </a:p>
        </p:txBody>
      </p:sp>
      <p:pic>
        <p:nvPicPr>
          <p:cNvPr id="389" name="Google Shape;389;p42"/>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390" name="Google Shape;390;p42"/>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391" name="Google Shape;391;p42"/>
          <p:cNvPicPr preferRelativeResize="0"/>
          <p:nvPr/>
        </p:nvPicPr>
        <p:blipFill>
          <a:blip r:embed="rId5">
            <a:alphaModFix/>
          </a:blip>
          <a:stretch>
            <a:fillRect/>
          </a:stretch>
        </p:blipFill>
        <p:spPr>
          <a:xfrm>
            <a:off x="152400" y="1189067"/>
            <a:ext cx="8772226" cy="3802033"/>
          </a:xfrm>
          <a:prstGeom prst="rect">
            <a:avLst/>
          </a:prstGeom>
          <a:noFill/>
          <a:ln>
            <a:noFill/>
          </a:ln>
        </p:spPr>
      </p:pic>
      <p:sp>
        <p:nvSpPr>
          <p:cNvPr id="392" name="Google Shape;392;p42"/>
          <p:cNvSpPr/>
          <p:nvPr/>
        </p:nvSpPr>
        <p:spPr>
          <a:xfrm>
            <a:off x="5210025" y="2534725"/>
            <a:ext cx="806100" cy="174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p:nvPr/>
        </p:nvSpPr>
        <p:spPr>
          <a:xfrm>
            <a:off x="1967850" y="1798175"/>
            <a:ext cx="52083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Proxima Nova"/>
                <a:ea typeface="Proxima Nova"/>
                <a:cs typeface="Proxima Nova"/>
                <a:sym typeface="Proxima Nova"/>
              </a:rPr>
              <a:t>Final Decision Tree </a:t>
            </a:r>
            <a:endParaRPr sz="3400">
              <a:solidFill>
                <a:srgbClr val="000000"/>
              </a:solidFill>
              <a:latin typeface="Proxima Nova"/>
              <a:ea typeface="Proxima Nova"/>
              <a:cs typeface="Proxima Nova"/>
              <a:sym typeface="Proxima Nova"/>
            </a:endParaRPr>
          </a:p>
        </p:txBody>
      </p:sp>
      <p:cxnSp>
        <p:nvCxnSpPr>
          <p:cNvPr id="83" name="Google Shape;83;p16"/>
          <p:cNvCxnSpPr/>
          <p:nvPr/>
        </p:nvCxnSpPr>
        <p:spPr>
          <a:xfrm rot="10800000" flipH="1">
            <a:off x="453000" y="2410817"/>
            <a:ext cx="8379300" cy="12000"/>
          </a:xfrm>
          <a:prstGeom prst="straightConnector1">
            <a:avLst/>
          </a:prstGeom>
          <a:noFill/>
          <a:ln w="28575" cap="flat" cmpd="sng">
            <a:solidFill>
              <a:srgbClr val="1155CC"/>
            </a:solidFill>
            <a:prstDash val="solid"/>
            <a:miter lim="800000"/>
            <a:headEnd type="none" w="sm" len="sm"/>
            <a:tailEnd type="none" w="sm" len="sm"/>
          </a:ln>
        </p:spPr>
      </p:cxnSp>
      <p:pic>
        <p:nvPicPr>
          <p:cNvPr id="84" name="Google Shape;84;p16"/>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85" name="Google Shape;85;p16"/>
          <p:cNvPicPr preferRelativeResize="0"/>
          <p:nvPr/>
        </p:nvPicPr>
        <p:blipFill>
          <a:blip r:embed="rId4">
            <a:alphaModFix/>
          </a:blip>
          <a:stretch>
            <a:fillRect/>
          </a:stretch>
        </p:blipFill>
        <p:spPr>
          <a:xfrm>
            <a:off x="7254779" y="247025"/>
            <a:ext cx="1042739" cy="311600"/>
          </a:xfrm>
          <a:prstGeom prst="rect">
            <a:avLst/>
          </a:prstGeom>
          <a:noFill/>
          <a:ln>
            <a:noFill/>
          </a:ln>
        </p:spPr>
      </p:pic>
      <p:sp>
        <p:nvSpPr>
          <p:cNvPr id="86" name="Google Shape;86;p16"/>
          <p:cNvSpPr txBox="1"/>
          <p:nvPr/>
        </p:nvSpPr>
        <p:spPr>
          <a:xfrm>
            <a:off x="1840575" y="2911175"/>
            <a:ext cx="52083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3400">
              <a:solidFill>
                <a:srgbClr val="000000"/>
              </a:solidFill>
              <a:highlight>
                <a:srgbClr val="FFFF00"/>
              </a:highlight>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p:nvPr/>
        </p:nvSpPr>
        <p:spPr>
          <a:xfrm>
            <a:off x="382350" y="499975"/>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Proxima Nova"/>
                <a:ea typeface="Proxima Nova"/>
                <a:cs typeface="Proxima Nova"/>
                <a:sym typeface="Proxima Nova"/>
              </a:rPr>
              <a:t>Decision Tree</a:t>
            </a:r>
            <a:endParaRPr sz="3000">
              <a:solidFill>
                <a:srgbClr val="000000"/>
              </a:solidFill>
              <a:latin typeface="Proxima Nova"/>
              <a:ea typeface="Proxima Nova"/>
              <a:cs typeface="Proxima Nova"/>
              <a:sym typeface="Proxima Nova"/>
            </a:endParaRPr>
          </a:p>
        </p:txBody>
      </p:sp>
      <p:cxnSp>
        <p:nvCxnSpPr>
          <p:cNvPr id="92" name="Google Shape;92;p17"/>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pic>
        <p:nvPicPr>
          <p:cNvPr id="93" name="Google Shape;93;p17"/>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94" name="Google Shape;94;p17"/>
          <p:cNvPicPr preferRelativeResize="0"/>
          <p:nvPr/>
        </p:nvPicPr>
        <p:blipFill>
          <a:blip r:embed="rId4">
            <a:alphaModFix/>
          </a:blip>
          <a:stretch>
            <a:fillRect/>
          </a:stretch>
        </p:blipFill>
        <p:spPr>
          <a:xfrm>
            <a:off x="7254779" y="247025"/>
            <a:ext cx="1042739" cy="311600"/>
          </a:xfrm>
          <a:prstGeom prst="rect">
            <a:avLst/>
          </a:prstGeom>
          <a:noFill/>
          <a:ln>
            <a:noFill/>
          </a:ln>
        </p:spPr>
      </p:pic>
      <p:pic>
        <p:nvPicPr>
          <p:cNvPr id="95" name="Google Shape;95;p17"/>
          <p:cNvPicPr preferRelativeResize="0"/>
          <p:nvPr/>
        </p:nvPicPr>
        <p:blipFill>
          <a:blip r:embed="rId5">
            <a:alphaModFix/>
          </a:blip>
          <a:stretch>
            <a:fillRect/>
          </a:stretch>
        </p:blipFill>
        <p:spPr>
          <a:xfrm>
            <a:off x="941075" y="1111150"/>
            <a:ext cx="7249100" cy="3880616"/>
          </a:xfrm>
          <a:prstGeom prst="rect">
            <a:avLst/>
          </a:prstGeom>
          <a:noFill/>
          <a:ln>
            <a:noFill/>
          </a:ln>
        </p:spPr>
      </p:pic>
      <p:sp>
        <p:nvSpPr>
          <p:cNvPr id="96" name="Google Shape;96;p17"/>
          <p:cNvSpPr/>
          <p:nvPr/>
        </p:nvSpPr>
        <p:spPr>
          <a:xfrm>
            <a:off x="1314779" y="2428867"/>
            <a:ext cx="797100" cy="535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3674767" y="2964412"/>
            <a:ext cx="171300" cy="289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1351524" y="3604375"/>
            <a:ext cx="723600" cy="524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2403152" y="4618799"/>
            <a:ext cx="723600" cy="524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p:nvPr/>
        </p:nvSpPr>
        <p:spPr>
          <a:xfrm>
            <a:off x="1967850" y="1798175"/>
            <a:ext cx="52083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Proxima Nova"/>
                <a:ea typeface="Proxima Nova"/>
                <a:cs typeface="Proxima Nova"/>
                <a:sym typeface="Proxima Nova"/>
              </a:rPr>
              <a:t>Sensitivity Analysis </a:t>
            </a:r>
            <a:endParaRPr sz="3400">
              <a:solidFill>
                <a:srgbClr val="000000"/>
              </a:solidFill>
              <a:latin typeface="Proxima Nova"/>
              <a:ea typeface="Proxima Nova"/>
              <a:cs typeface="Proxima Nova"/>
              <a:sym typeface="Proxima Nova"/>
            </a:endParaRPr>
          </a:p>
        </p:txBody>
      </p:sp>
      <p:cxnSp>
        <p:nvCxnSpPr>
          <p:cNvPr id="105" name="Google Shape;105;p18"/>
          <p:cNvCxnSpPr/>
          <p:nvPr/>
        </p:nvCxnSpPr>
        <p:spPr>
          <a:xfrm rot="10800000" flipH="1">
            <a:off x="453000" y="2410817"/>
            <a:ext cx="8379300" cy="12000"/>
          </a:xfrm>
          <a:prstGeom prst="straightConnector1">
            <a:avLst/>
          </a:prstGeom>
          <a:noFill/>
          <a:ln w="28575" cap="flat" cmpd="sng">
            <a:solidFill>
              <a:srgbClr val="1155CC"/>
            </a:solidFill>
            <a:prstDash val="solid"/>
            <a:miter lim="800000"/>
            <a:headEnd type="none" w="sm" len="sm"/>
            <a:tailEnd type="none" w="sm" len="sm"/>
          </a:ln>
        </p:spPr>
      </p:cxnSp>
      <p:pic>
        <p:nvPicPr>
          <p:cNvPr id="106" name="Google Shape;106;p18"/>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107" name="Google Shape;107;p18"/>
          <p:cNvPicPr preferRelativeResize="0"/>
          <p:nvPr/>
        </p:nvPicPr>
        <p:blipFill>
          <a:blip r:embed="rId4">
            <a:alphaModFix/>
          </a:blip>
          <a:stretch>
            <a:fillRect/>
          </a:stretch>
        </p:blipFill>
        <p:spPr>
          <a:xfrm>
            <a:off x="7254779" y="247025"/>
            <a:ext cx="1042739" cy="311600"/>
          </a:xfrm>
          <a:prstGeom prst="rect">
            <a:avLst/>
          </a:prstGeom>
          <a:noFill/>
          <a:ln>
            <a:noFill/>
          </a:ln>
        </p:spPr>
      </p:pic>
      <p:sp>
        <p:nvSpPr>
          <p:cNvPr id="108" name="Google Shape;108;p18"/>
          <p:cNvSpPr txBox="1"/>
          <p:nvPr/>
        </p:nvSpPr>
        <p:spPr>
          <a:xfrm>
            <a:off x="2038500" y="2571750"/>
            <a:ext cx="52083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Expected Values</a:t>
            </a:r>
            <a:endParaRPr sz="2300">
              <a:solidFill>
                <a:srgbClr val="000000"/>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9"/>
          <p:cNvPicPr preferRelativeResize="0"/>
          <p:nvPr/>
        </p:nvPicPr>
        <p:blipFill>
          <a:blip r:embed="rId3">
            <a:alphaModFix/>
          </a:blip>
          <a:stretch>
            <a:fillRect/>
          </a:stretch>
        </p:blipFill>
        <p:spPr>
          <a:xfrm>
            <a:off x="1139625" y="1024675"/>
            <a:ext cx="6864752" cy="4118825"/>
          </a:xfrm>
          <a:prstGeom prst="rect">
            <a:avLst/>
          </a:prstGeom>
          <a:noFill/>
          <a:ln>
            <a:noFill/>
          </a:ln>
        </p:spPr>
      </p:pic>
      <p:sp>
        <p:nvSpPr>
          <p:cNvPr id="114" name="Google Shape;114;p19"/>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Sensitivity Analysis </a:t>
            </a:r>
            <a:endParaRPr sz="2500">
              <a:solidFill>
                <a:srgbClr val="000000"/>
              </a:solidFill>
              <a:latin typeface="Proxima Nova"/>
              <a:ea typeface="Proxima Nova"/>
              <a:cs typeface="Proxima Nova"/>
              <a:sym typeface="Proxima Nova"/>
            </a:endParaRPr>
          </a:p>
        </p:txBody>
      </p:sp>
      <p:cxnSp>
        <p:nvCxnSpPr>
          <p:cNvPr id="115" name="Google Shape;115;p19"/>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116" name="Google Shape;116;p19"/>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117" name="Google Shape;117;p19"/>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Varied Possible 2 Year Hiatus From Competition Profit</a:t>
            </a:r>
            <a:endParaRPr sz="1700">
              <a:solidFill>
                <a:srgbClr val="1155CC"/>
              </a:solidFill>
              <a:latin typeface="Proxima Nova"/>
              <a:ea typeface="Proxima Nova"/>
              <a:cs typeface="Proxima Nova"/>
              <a:sym typeface="Proxima Nova"/>
            </a:endParaRPr>
          </a:p>
        </p:txBody>
      </p:sp>
      <p:sp>
        <p:nvSpPr>
          <p:cNvPr id="118" name="Google Shape;118;p19"/>
          <p:cNvSpPr/>
          <p:nvPr/>
        </p:nvSpPr>
        <p:spPr>
          <a:xfrm>
            <a:off x="6322300" y="1905596"/>
            <a:ext cx="151200" cy="332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 name="Google Shape;119;p19"/>
          <p:cNvCxnSpPr>
            <a:stCxn id="118" idx="4"/>
            <a:endCxn id="120" idx="0"/>
          </p:cNvCxnSpPr>
          <p:nvPr/>
        </p:nvCxnSpPr>
        <p:spPr>
          <a:xfrm>
            <a:off x="6397900" y="2238296"/>
            <a:ext cx="0" cy="1325100"/>
          </a:xfrm>
          <a:prstGeom prst="straightConnector1">
            <a:avLst/>
          </a:prstGeom>
          <a:noFill/>
          <a:ln w="38100" cap="flat" cmpd="sng">
            <a:solidFill>
              <a:srgbClr val="FF0000"/>
            </a:solidFill>
            <a:prstDash val="solid"/>
            <a:round/>
            <a:headEnd type="none" w="med" len="med"/>
            <a:tailEnd type="none" w="med" len="med"/>
          </a:ln>
        </p:spPr>
      </p:cxnSp>
      <p:sp>
        <p:nvSpPr>
          <p:cNvPr id="120" name="Google Shape;120;p19"/>
          <p:cNvSpPr txBox="1"/>
          <p:nvPr/>
        </p:nvSpPr>
        <p:spPr>
          <a:xfrm>
            <a:off x="6117540" y="3563399"/>
            <a:ext cx="56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$73</a:t>
            </a:r>
            <a:endParaRPr b="1">
              <a:solidFill>
                <a:srgbClr val="FF0000"/>
              </a:solidFill>
            </a:endParaRPr>
          </a:p>
        </p:txBody>
      </p:sp>
      <p:pic>
        <p:nvPicPr>
          <p:cNvPr id="121" name="Google Shape;121;p19"/>
          <p:cNvPicPr preferRelativeResize="0"/>
          <p:nvPr/>
        </p:nvPicPr>
        <p:blipFill>
          <a:blip r:embed="rId4">
            <a:alphaModFix/>
          </a:blip>
          <a:stretch>
            <a:fillRect/>
          </a:stretch>
        </p:blipFill>
        <p:spPr>
          <a:xfrm>
            <a:off x="8417950" y="140475"/>
            <a:ext cx="522949" cy="524700"/>
          </a:xfrm>
          <a:prstGeom prst="rect">
            <a:avLst/>
          </a:prstGeom>
          <a:noFill/>
          <a:ln>
            <a:noFill/>
          </a:ln>
        </p:spPr>
      </p:pic>
      <p:pic>
        <p:nvPicPr>
          <p:cNvPr id="122" name="Google Shape;122;p19"/>
          <p:cNvPicPr preferRelativeResize="0"/>
          <p:nvPr/>
        </p:nvPicPr>
        <p:blipFill>
          <a:blip r:embed="rId5">
            <a:alphaModFix/>
          </a:blip>
          <a:stretch>
            <a:fillRect/>
          </a:stretch>
        </p:blipFill>
        <p:spPr>
          <a:xfrm>
            <a:off x="7254779" y="247025"/>
            <a:ext cx="1042739" cy="31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0"/>
          <p:cNvPicPr preferRelativeResize="0"/>
          <p:nvPr/>
        </p:nvPicPr>
        <p:blipFill>
          <a:blip r:embed="rId3">
            <a:alphaModFix/>
          </a:blip>
          <a:stretch>
            <a:fillRect/>
          </a:stretch>
        </p:blipFill>
        <p:spPr>
          <a:xfrm>
            <a:off x="1149638" y="1024675"/>
            <a:ext cx="6844725" cy="4106825"/>
          </a:xfrm>
          <a:prstGeom prst="rect">
            <a:avLst/>
          </a:prstGeom>
          <a:noFill/>
          <a:ln>
            <a:noFill/>
          </a:ln>
        </p:spPr>
      </p:pic>
      <p:sp>
        <p:nvSpPr>
          <p:cNvPr id="128" name="Google Shape;128;p20"/>
          <p:cNvSpPr txBox="1"/>
          <p:nvPr/>
        </p:nvSpPr>
        <p:spPr>
          <a:xfrm>
            <a:off x="387900" y="224100"/>
            <a:ext cx="4765200" cy="5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latin typeface="Proxima Nova"/>
                <a:ea typeface="Proxima Nova"/>
                <a:cs typeface="Proxima Nova"/>
                <a:sym typeface="Proxima Nova"/>
              </a:rPr>
              <a:t>Sensitivity Analysis </a:t>
            </a:r>
            <a:endParaRPr sz="2500">
              <a:solidFill>
                <a:srgbClr val="000000"/>
              </a:solidFill>
              <a:latin typeface="Proxima Nova"/>
              <a:ea typeface="Proxima Nova"/>
              <a:cs typeface="Proxima Nova"/>
              <a:sym typeface="Proxima Nova"/>
            </a:endParaRPr>
          </a:p>
        </p:txBody>
      </p:sp>
      <p:cxnSp>
        <p:nvCxnSpPr>
          <p:cNvPr id="129" name="Google Shape;129;p20"/>
          <p:cNvCxnSpPr/>
          <p:nvPr/>
        </p:nvCxnSpPr>
        <p:spPr>
          <a:xfrm rot="10800000" flipH="1">
            <a:off x="382350" y="1024667"/>
            <a:ext cx="8379300" cy="12000"/>
          </a:xfrm>
          <a:prstGeom prst="straightConnector1">
            <a:avLst/>
          </a:prstGeom>
          <a:noFill/>
          <a:ln w="28575" cap="flat" cmpd="sng">
            <a:solidFill>
              <a:srgbClr val="1155CC"/>
            </a:solidFill>
            <a:prstDash val="solid"/>
            <a:miter lim="800000"/>
            <a:headEnd type="none" w="sm" len="sm"/>
            <a:tailEnd type="none" w="sm" len="sm"/>
          </a:ln>
        </p:spPr>
      </p:cxnSp>
      <p:sp>
        <p:nvSpPr>
          <p:cNvPr id="130" name="Google Shape;130;p20"/>
          <p:cNvSpPr txBox="1"/>
          <p:nvPr/>
        </p:nvSpPr>
        <p:spPr>
          <a:xfrm>
            <a:off x="38235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rgbClr val="1155CC"/>
              </a:solidFill>
              <a:latin typeface="Proxima Nova Semibold"/>
              <a:ea typeface="Proxima Nova Semibold"/>
              <a:cs typeface="Proxima Nova Semibold"/>
              <a:sym typeface="Proxima Nova Semibold"/>
            </a:endParaRPr>
          </a:p>
        </p:txBody>
      </p:sp>
      <p:sp>
        <p:nvSpPr>
          <p:cNvPr id="131" name="Google Shape;131;p20"/>
          <p:cNvSpPr txBox="1"/>
          <p:nvPr/>
        </p:nvSpPr>
        <p:spPr>
          <a:xfrm>
            <a:off x="387900" y="634683"/>
            <a:ext cx="8520600"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1155CC"/>
                </a:solidFill>
                <a:latin typeface="Proxima Nova"/>
                <a:ea typeface="Proxima Nova"/>
                <a:cs typeface="Proxima Nova"/>
                <a:sym typeface="Proxima Nova"/>
              </a:rPr>
              <a:t>Varied Possible 1 Year Hiatus From Competition Profit </a:t>
            </a:r>
            <a:endParaRPr sz="1700">
              <a:solidFill>
                <a:srgbClr val="1155CC"/>
              </a:solidFill>
              <a:latin typeface="Proxima Nova"/>
              <a:ea typeface="Proxima Nova"/>
              <a:cs typeface="Proxima Nova"/>
              <a:sym typeface="Proxima Nova"/>
            </a:endParaRPr>
          </a:p>
        </p:txBody>
      </p:sp>
      <p:sp>
        <p:nvSpPr>
          <p:cNvPr id="132" name="Google Shape;132;p20"/>
          <p:cNvSpPr/>
          <p:nvPr/>
        </p:nvSpPr>
        <p:spPr>
          <a:xfrm>
            <a:off x="6211441" y="1778276"/>
            <a:ext cx="172500" cy="362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20"/>
          <p:cNvCxnSpPr>
            <a:stCxn id="132" idx="4"/>
            <a:endCxn id="134" idx="0"/>
          </p:cNvCxnSpPr>
          <p:nvPr/>
        </p:nvCxnSpPr>
        <p:spPr>
          <a:xfrm>
            <a:off x="6297691" y="2140976"/>
            <a:ext cx="0" cy="1125300"/>
          </a:xfrm>
          <a:prstGeom prst="straightConnector1">
            <a:avLst/>
          </a:prstGeom>
          <a:noFill/>
          <a:ln w="38100" cap="flat" cmpd="sng">
            <a:solidFill>
              <a:srgbClr val="FF0000"/>
            </a:solidFill>
            <a:prstDash val="solid"/>
            <a:round/>
            <a:headEnd type="none" w="med" len="med"/>
            <a:tailEnd type="none" w="med" len="med"/>
          </a:ln>
        </p:spPr>
      </p:cxnSp>
      <p:sp>
        <p:nvSpPr>
          <p:cNvPr id="134" name="Google Shape;134;p20"/>
          <p:cNvSpPr txBox="1"/>
          <p:nvPr/>
        </p:nvSpPr>
        <p:spPr>
          <a:xfrm>
            <a:off x="5881588" y="3266270"/>
            <a:ext cx="83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rPr>
              <a:t>$42.8</a:t>
            </a:r>
            <a:endParaRPr b="1">
              <a:solidFill>
                <a:srgbClr val="FF0000"/>
              </a:solidFill>
            </a:endParaRPr>
          </a:p>
        </p:txBody>
      </p:sp>
      <p:pic>
        <p:nvPicPr>
          <p:cNvPr id="135" name="Google Shape;135;p20"/>
          <p:cNvPicPr preferRelativeResize="0"/>
          <p:nvPr/>
        </p:nvPicPr>
        <p:blipFill>
          <a:blip r:embed="rId4">
            <a:alphaModFix/>
          </a:blip>
          <a:stretch>
            <a:fillRect/>
          </a:stretch>
        </p:blipFill>
        <p:spPr>
          <a:xfrm>
            <a:off x="8417950" y="140475"/>
            <a:ext cx="522949" cy="524700"/>
          </a:xfrm>
          <a:prstGeom prst="rect">
            <a:avLst/>
          </a:prstGeom>
          <a:noFill/>
          <a:ln>
            <a:noFill/>
          </a:ln>
        </p:spPr>
      </p:pic>
      <p:pic>
        <p:nvPicPr>
          <p:cNvPr id="136" name="Google Shape;136;p20"/>
          <p:cNvPicPr preferRelativeResize="0"/>
          <p:nvPr/>
        </p:nvPicPr>
        <p:blipFill>
          <a:blip r:embed="rId5">
            <a:alphaModFix/>
          </a:blip>
          <a:stretch>
            <a:fillRect/>
          </a:stretch>
        </p:blipFill>
        <p:spPr>
          <a:xfrm>
            <a:off x="7254779" y="247025"/>
            <a:ext cx="1042739" cy="311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p:nvPr/>
        </p:nvSpPr>
        <p:spPr>
          <a:xfrm>
            <a:off x="1967850" y="1798175"/>
            <a:ext cx="52083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400">
                <a:latin typeface="Proxima Nova"/>
                <a:ea typeface="Proxima Nova"/>
                <a:cs typeface="Proxima Nova"/>
                <a:sym typeface="Proxima Nova"/>
              </a:rPr>
              <a:t>Sensitivity Analysis </a:t>
            </a:r>
            <a:endParaRPr sz="3400">
              <a:solidFill>
                <a:srgbClr val="000000"/>
              </a:solidFill>
              <a:latin typeface="Proxima Nova"/>
              <a:ea typeface="Proxima Nova"/>
              <a:cs typeface="Proxima Nova"/>
              <a:sym typeface="Proxima Nova"/>
            </a:endParaRPr>
          </a:p>
        </p:txBody>
      </p:sp>
      <p:cxnSp>
        <p:nvCxnSpPr>
          <p:cNvPr id="142" name="Google Shape;142;p21"/>
          <p:cNvCxnSpPr/>
          <p:nvPr/>
        </p:nvCxnSpPr>
        <p:spPr>
          <a:xfrm rot="10800000" flipH="1">
            <a:off x="453000" y="2410817"/>
            <a:ext cx="8379300" cy="12000"/>
          </a:xfrm>
          <a:prstGeom prst="straightConnector1">
            <a:avLst/>
          </a:prstGeom>
          <a:noFill/>
          <a:ln w="28575" cap="flat" cmpd="sng">
            <a:solidFill>
              <a:srgbClr val="1155CC"/>
            </a:solidFill>
            <a:prstDash val="solid"/>
            <a:miter lim="800000"/>
            <a:headEnd type="none" w="sm" len="sm"/>
            <a:tailEnd type="none" w="sm" len="sm"/>
          </a:ln>
        </p:spPr>
      </p:cxnSp>
      <p:pic>
        <p:nvPicPr>
          <p:cNvPr id="143" name="Google Shape;143;p21"/>
          <p:cNvPicPr preferRelativeResize="0"/>
          <p:nvPr/>
        </p:nvPicPr>
        <p:blipFill>
          <a:blip r:embed="rId3">
            <a:alphaModFix/>
          </a:blip>
          <a:stretch>
            <a:fillRect/>
          </a:stretch>
        </p:blipFill>
        <p:spPr>
          <a:xfrm>
            <a:off x="8417950" y="140475"/>
            <a:ext cx="522949" cy="524700"/>
          </a:xfrm>
          <a:prstGeom prst="rect">
            <a:avLst/>
          </a:prstGeom>
          <a:noFill/>
          <a:ln>
            <a:noFill/>
          </a:ln>
        </p:spPr>
      </p:pic>
      <p:pic>
        <p:nvPicPr>
          <p:cNvPr id="144" name="Google Shape;144;p21"/>
          <p:cNvPicPr preferRelativeResize="0"/>
          <p:nvPr/>
        </p:nvPicPr>
        <p:blipFill>
          <a:blip r:embed="rId4">
            <a:alphaModFix/>
          </a:blip>
          <a:stretch>
            <a:fillRect/>
          </a:stretch>
        </p:blipFill>
        <p:spPr>
          <a:xfrm>
            <a:off x="7254779" y="247025"/>
            <a:ext cx="1042739" cy="311600"/>
          </a:xfrm>
          <a:prstGeom prst="rect">
            <a:avLst/>
          </a:prstGeom>
          <a:noFill/>
          <a:ln>
            <a:noFill/>
          </a:ln>
        </p:spPr>
      </p:pic>
      <p:sp>
        <p:nvSpPr>
          <p:cNvPr id="145" name="Google Shape;145;p21"/>
          <p:cNvSpPr txBox="1"/>
          <p:nvPr/>
        </p:nvSpPr>
        <p:spPr>
          <a:xfrm>
            <a:off x="2038500" y="2571750"/>
            <a:ext cx="52083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a:latin typeface="Proxima Nova"/>
                <a:ea typeface="Proxima Nova"/>
                <a:cs typeface="Proxima Nova"/>
                <a:sym typeface="Proxima Nova"/>
              </a:rPr>
              <a:t>Probability</a:t>
            </a:r>
            <a:endParaRPr sz="2300">
              <a:solidFill>
                <a:srgbClr val="00000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2395</Words>
  <Application>Microsoft Office PowerPoint</Application>
  <PresentationFormat>On-screen Show (16:9)</PresentationFormat>
  <Paragraphs>142</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Proxima Nova Semibold</vt:lpstr>
      <vt:lpstr>Arial</vt:lpstr>
      <vt:lpstr>Proxima Nova</vt:lpstr>
      <vt:lpstr>Simple Light</vt:lpstr>
      <vt:lpstr>Gillette Litigation Case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Gillette Litigation Case </dc:title>
  <cp:lastModifiedBy>Chelsea Alford</cp:lastModifiedBy>
  <cp:revision>1</cp:revision>
  <dcterms:modified xsi:type="dcterms:W3CDTF">2021-02-22T02:01:40Z</dcterms:modified>
</cp:coreProperties>
</file>